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56" r:id="rId2"/>
    <p:sldId id="275" r:id="rId3"/>
    <p:sldId id="278" r:id="rId4"/>
    <p:sldId id="270" r:id="rId5"/>
    <p:sldId id="257" r:id="rId6"/>
    <p:sldId id="282" r:id="rId7"/>
    <p:sldId id="280" r:id="rId8"/>
    <p:sldId id="258" r:id="rId9"/>
    <p:sldId id="284" r:id="rId10"/>
    <p:sldId id="272" r:id="rId11"/>
    <p:sldId id="273" r:id="rId12"/>
    <p:sldId id="261" r:id="rId13"/>
    <p:sldId id="262" r:id="rId14"/>
    <p:sldId id="265" r:id="rId15"/>
    <p:sldId id="263" r:id="rId16"/>
    <p:sldId id="277" r:id="rId17"/>
    <p:sldId id="285" r:id="rId18"/>
    <p:sldId id="264" r:id="rId19"/>
    <p:sldId id="283" r:id="rId20"/>
    <p:sldId id="266" r:id="rId21"/>
    <p:sldId id="286" r:id="rId22"/>
    <p:sldId id="281" r:id="rId23"/>
    <p:sldId id="274" r:id="rId24"/>
    <p:sldId id="2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26-7A44-A8E5-D2467C0E7F0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26-7A44-A8E5-D2467C0E7F0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26-7A44-A8E5-D2467C0E7F0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26-7A44-A8E5-D2467C0E7F04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26-7A44-A8E5-D2467C0E7F04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26-7A44-A8E5-D2467C0E7F04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26-7A44-A8E5-D2467C0E7F04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626-7A44-A8E5-D2467C0E7F0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53535"/>
                </a:solidFill>
                <a:round/>
              </a:ln>
              <a:effectLst>
                <a:outerShdw blurRad="50800" dist="38100" dir="2700000" algn="tl" rotWithShape="0">
                  <a:srgbClr val="35353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Scientific thought</c:v>
                </c:pt>
                <c:pt idx="1">
                  <c:v>Student Engagement</c:v>
                </c:pt>
                <c:pt idx="2">
                  <c:v>Scientific 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6-7A44-A8E5-D2467C0E7F0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52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3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B831-ED90-4E2F-BCFB-623BD76B02B9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f.ca/levels-and-divisions/" TargetMode="External"/><Relationship Id="rId2" Type="http://schemas.openxmlformats.org/officeDocument/2006/relationships/hyperlink" Target="https://www.basef.ca/calend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f.ca/eligibility-rules/" TargetMode="External"/><Relationship Id="rId5" Type="http://schemas.openxmlformats.org/officeDocument/2006/relationships/hyperlink" Target="https://www.basef.ca/project-resources/" TargetMode="External"/><Relationship Id="rId4" Type="http://schemas.openxmlformats.org/officeDocument/2006/relationships/hyperlink" Target="https://www.basef.ca/wp-content/uploads/2026/02/BASEF-Merit-Judging-Form-MASTER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45BA-8FF9-4DE5-9F04-839771CB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05" y="1432188"/>
            <a:ext cx="8915399" cy="226278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BASEF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648EC-F716-403A-8AAB-E3B72A9A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30" y="4477039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MERIT JUDGES TRAINING PRESENTATION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 – Feb. 21, 2026</a:t>
            </a:r>
          </a:p>
        </p:txBody>
      </p:sp>
    </p:spTree>
    <p:extLst>
      <p:ext uri="{BB962C8B-B14F-4D97-AF65-F5344CB8AC3E}">
        <p14:creationId xmlns:p14="http://schemas.microsoft.com/office/powerpoint/2010/main" val="27553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69A-9E6C-0747-91E5-6DCF615B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624110"/>
            <a:ext cx="9919651" cy="1280890"/>
          </a:xfrm>
        </p:spPr>
        <p:txBody>
          <a:bodyPr>
            <a:normAutofit/>
          </a:bodyPr>
          <a:lstStyle/>
          <a:p>
            <a:r>
              <a:rPr lang="en-CA" sz="2400" b="1" i="1" dirty="0">
                <a:cs typeface="Arial" panose="020B0604020202020204" pitchFamily="34" charset="0"/>
              </a:rPr>
              <a:t>CRITERIA 1 – Scientific Thought</a:t>
            </a:r>
            <a:br>
              <a:rPr lang="en-CA" sz="1800" dirty="0">
                <a:cs typeface="Arial" panose="020B0604020202020204" pitchFamily="34" charset="0"/>
              </a:rPr>
            </a:br>
            <a:r>
              <a:rPr lang="en-CA" sz="1800" b="1" u="sng" dirty="0">
                <a:cs typeface="Arial" panose="020B0604020202020204" pitchFamily="34" charset="0"/>
              </a:rPr>
              <a:t>Use the rubric provided to determine the score of the project by matching the description with the project.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6760EF-6DFB-7D48-822A-F6EC8D33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71478"/>
              </p:ext>
            </p:extLst>
          </p:nvPr>
        </p:nvGraphicFramePr>
        <p:xfrm>
          <a:off x="2487928" y="2383512"/>
          <a:ext cx="811371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8000" imgH="3187700" progId="Word.Document.12">
                  <p:embed/>
                </p:oleObj>
              </mc:Choice>
              <mc:Fallback>
                <p:oleObj name="Document" r:id="rId2" imgW="68580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7928" y="2383512"/>
                        <a:ext cx="8113713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26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21EE09-D70B-9443-BEEC-E87AFA1CD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52473"/>
              </p:ext>
            </p:extLst>
          </p:nvPr>
        </p:nvGraphicFramePr>
        <p:xfrm>
          <a:off x="2046558" y="-99316"/>
          <a:ext cx="9361140" cy="883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58000" imgH="7099300" progId="Word.Document.12">
                  <p:embed/>
                </p:oleObj>
              </mc:Choice>
              <mc:Fallback>
                <p:oleObj name="Document" r:id="rId2" imgW="68580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558" y="-99316"/>
                        <a:ext cx="9361140" cy="883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0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581-A57C-4E9C-97B3-E3D191C8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5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2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C77AFE-C418-7548-B950-851E24245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93" y="2497875"/>
            <a:ext cx="10127553" cy="2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B121-7489-43EF-B6D3-6C4A9DDE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3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9AAAF-9E4F-2C4E-B863-32034AA2E7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32" y="1215483"/>
            <a:ext cx="8920975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F2E-6ECD-4C8B-B2CF-052FB5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09859" cy="1280890"/>
          </a:xfrm>
        </p:spPr>
        <p:txBody>
          <a:bodyPr/>
          <a:lstStyle/>
          <a:p>
            <a:pPr algn="ctr"/>
            <a:r>
              <a:rPr lang="en-US" dirty="0"/>
              <a:t>Judges Comments </a:t>
            </a:r>
            <a:br>
              <a:rPr lang="en-US" dirty="0"/>
            </a:br>
            <a:r>
              <a:rPr lang="en-US" dirty="0"/>
              <a:t>Sharing your thoughts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627-54B4-4C66-9892-4AD533E8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Overall Impressions</a:t>
            </a:r>
            <a:r>
              <a:rPr lang="en-US" dirty="0"/>
              <a:t>: Please add any comments or impressions that you have about the project which you found particularly compelling.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Areas for Improvement</a:t>
            </a:r>
            <a:r>
              <a:rPr lang="en-US" dirty="0"/>
              <a:t>: Explain how the participants could have scored higher. Your comments may be used to provide feedback to the judging committee and to participants who ask for tips to improve a project.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3A2F4-A57C-0240-804F-88564D1D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82" y="4273008"/>
            <a:ext cx="4595541" cy="2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4297-064D-4F4E-8F68-1281867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2418-5503-2148-82A8-DDE4A4022157}"/>
              </a:ext>
            </a:extLst>
          </p:cNvPr>
          <p:cNvSpPr txBox="1"/>
          <p:nvPr/>
        </p:nvSpPr>
        <p:spPr>
          <a:xfrm>
            <a:off x="1563030" y="4942212"/>
            <a:ext cx="100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Remember </a:t>
            </a:r>
            <a:r>
              <a:rPr lang="en-US" i="1" dirty="0"/>
              <a:t>– as a Merit Judge you represent professional authority. Therefore, it is imperative that you conduct yourself in an appropriate manner. Questions, suggestions and comments made should always provide encouragement for continued effort.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E22D18-BFB2-7C44-AC71-151E8F2E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92" y="2003840"/>
            <a:ext cx="9982896" cy="19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E81C0-83F1-3648-8B44-FBF0D80844CC}"/>
              </a:ext>
            </a:extLst>
          </p:cNvPr>
          <p:cNvSpPr txBox="1"/>
          <p:nvPr/>
        </p:nvSpPr>
        <p:spPr>
          <a:xfrm>
            <a:off x="2698596" y="1906859"/>
            <a:ext cx="8508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No Scientific research is totally original.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As a Merit Judge you are asked to give attention to the individual contribution by the student.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They should be neither penalized nor rewarded for receiving help that is properly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995DE-76E6-AA47-8F80-0688D01AB3D0}"/>
              </a:ext>
            </a:extLst>
          </p:cNvPr>
          <p:cNvSpPr/>
          <p:nvPr/>
        </p:nvSpPr>
        <p:spPr>
          <a:xfrm>
            <a:off x="2103120" y="3617506"/>
            <a:ext cx="8743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ea typeface="Times New Roman" panose="02020603050405020304" pitchFamily="18" charset="0"/>
              </a:rPr>
              <a:t>Be consistent with your scoring </a:t>
            </a:r>
            <a:r>
              <a:rPr lang="en-CA" sz="2400" dirty="0">
                <a:ea typeface="Times New Roman" panose="02020603050405020304" pitchFamily="18" charset="0"/>
              </a:rPr>
              <a:t>– every judge scores a little differently, however, by being familiar with our scoring sheet we hope to minimize those differences between judges and more accurately score the projects.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BAEA-1F22-7A46-B623-0DD45E7E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66700"/>
            <a:ext cx="3669030" cy="24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9719-3EDE-42AF-8AFF-D55B6CD8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en-CA" altLang="en-US" sz="3100" b="1" i="1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8720C-EE01-E949-AF72-834CF7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31073"/>
            <a:ext cx="8915400" cy="3062868"/>
          </a:xfrm>
        </p:spPr>
        <p:txBody>
          <a:bodyPr>
            <a:noAutofit/>
          </a:bodyPr>
          <a:lstStyle/>
          <a:p>
            <a:r>
              <a:rPr lang="en-US" sz="2000" dirty="0"/>
              <a:t>Review your assigned projects - any conflicts?</a:t>
            </a:r>
          </a:p>
          <a:p>
            <a:r>
              <a:rPr lang="en-US" sz="2000" dirty="0"/>
              <a:t>On the day – become familiar with the layout of the projects</a:t>
            </a:r>
          </a:p>
          <a:p>
            <a:r>
              <a:rPr lang="en-US" sz="2000" dirty="0"/>
              <a:t>Morning judging – the purpose is to become familiar with all aspects of the project being presented. There is no schedule times for the morning.</a:t>
            </a:r>
          </a:p>
          <a:p>
            <a:r>
              <a:rPr lang="en-US" sz="2000" dirty="0"/>
              <a:t>Afternoon judging – Interview the students, ask them questions about their research, design and findings. Follow the schedule times in the afternoon.</a:t>
            </a:r>
          </a:p>
          <a:p>
            <a:r>
              <a:rPr lang="en-US" sz="2000" dirty="0"/>
              <a:t>Recording – once all marks are tabulated you will be given a secure link to record all your marks and comments.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2C7F7-BB23-9945-BBE5-6C57C02E24C7}"/>
              </a:ext>
            </a:extLst>
          </p:cNvPr>
          <p:cNvSpPr txBox="1"/>
          <p:nvPr/>
        </p:nvSpPr>
        <p:spPr>
          <a:xfrm>
            <a:off x="3875520" y="754509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Where to begin….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93504-51B4-8444-B599-8BEC6AA3E346}"/>
              </a:ext>
            </a:extLst>
          </p:cNvPr>
          <p:cNvSpPr txBox="1"/>
          <p:nvPr/>
        </p:nvSpPr>
        <p:spPr>
          <a:xfrm>
            <a:off x="1519544" y="5253992"/>
            <a:ext cx="10325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 – all judging is be done independently. </a:t>
            </a:r>
          </a:p>
          <a:p>
            <a:endParaRPr lang="en-US" dirty="0"/>
          </a:p>
          <a:p>
            <a:r>
              <a:rPr lang="en-US" dirty="0"/>
              <a:t>You are encouraged to discuss the projects with your fellow judges and category chair over lunch and at the end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23b">
            <a:extLst>
              <a:ext uri="{FF2B5EF4-FFF2-40B4-BE49-F238E27FC236}">
                <a16:creationId xmlns:a16="http://schemas.microsoft.com/office/drawing/2014/main" id="{C4DC8227-17A9-4355-8B4B-F1586CA42EB1}"/>
              </a:ext>
            </a:extLst>
          </p:cNvPr>
          <p:cNvPicPr/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1065"/>
            <a:ext cx="3352800" cy="2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B9D43-6186-9043-A350-15EA39FABC1B}"/>
              </a:ext>
            </a:extLst>
          </p:cNvPr>
          <p:cNvSpPr txBox="1"/>
          <p:nvPr/>
        </p:nvSpPr>
        <p:spPr>
          <a:xfrm>
            <a:off x="3233853" y="735981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Judges Project Sign-In 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A02D1-EA7B-9D47-9453-D3546FBA8B45}"/>
              </a:ext>
            </a:extLst>
          </p:cNvPr>
          <p:cNvSpPr txBox="1"/>
          <p:nvPr/>
        </p:nvSpPr>
        <p:spPr>
          <a:xfrm>
            <a:off x="1611196" y="5167532"/>
            <a:ext cx="940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project has a Judges Sign-In Sheet. </a:t>
            </a:r>
          </a:p>
          <a:p>
            <a:r>
              <a:rPr lang="en-US" sz="2400" dirty="0"/>
              <a:t>Please initial each project sheet twice – once in the morning and again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41820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AEFF-444A-1442-9374-53675AC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to the BASEF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2D87-5632-274F-84F2-CBD5B503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Judging is one of the most important parts of any Science Fair. </a:t>
            </a:r>
          </a:p>
          <a:p>
            <a:pPr marL="0" indent="0">
              <a:buNone/>
            </a:pPr>
            <a:r>
              <a:rPr lang="en-US" sz="2400" dirty="0"/>
              <a:t>As a Merit judge, you are acting as a role model. You may well be the first professional they have met that does science/engineering for a living.</a:t>
            </a:r>
          </a:p>
          <a:p>
            <a:pPr marL="0" indent="0">
              <a:buNone/>
            </a:pPr>
            <a:r>
              <a:rPr lang="en-US" sz="2400" dirty="0"/>
              <a:t>We believe that the interactions you have with the students is far more important than the selection of award winners. </a:t>
            </a:r>
          </a:p>
          <a:p>
            <a:pPr marL="0" indent="0">
              <a:buNone/>
            </a:pPr>
            <a:r>
              <a:rPr lang="en-US" sz="2400" dirty="0"/>
              <a:t>After all, entering a regional science fair project is a process as well as an event.</a:t>
            </a:r>
          </a:p>
        </p:txBody>
      </p:sp>
    </p:spTree>
    <p:extLst>
      <p:ext uri="{BB962C8B-B14F-4D97-AF65-F5344CB8AC3E}">
        <p14:creationId xmlns:p14="http://schemas.microsoft.com/office/powerpoint/2010/main" val="56897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FE26-8F0B-4689-AB82-9A2F9D96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Judging assignment – Assigned Projects &amp; Submitting 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30677-8757-9948-85E7-89C522E43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518" y="2367406"/>
            <a:ext cx="4183159" cy="2794350"/>
          </a:xfrm>
        </p:spPr>
      </p:pic>
    </p:spTree>
    <p:extLst>
      <p:ext uri="{BB962C8B-B14F-4D97-AF65-F5344CB8AC3E}">
        <p14:creationId xmlns:p14="http://schemas.microsoft.com/office/powerpoint/2010/main" val="260351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B7C2-7949-5447-B241-EE29EEA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of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A5B4-1F6D-3C44-824A-A58B84FB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512" y="145923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to Wear?</a:t>
            </a:r>
          </a:p>
          <a:p>
            <a:r>
              <a:rPr lang="en-US" dirty="0"/>
              <a:t>Dress casual / office attire</a:t>
            </a:r>
          </a:p>
          <a:p>
            <a:r>
              <a:rPr lang="en-US" dirty="0"/>
              <a:t>Comfortable shoes</a:t>
            </a:r>
          </a:p>
          <a:p>
            <a:r>
              <a:rPr lang="en-US" dirty="0"/>
              <a:t>Bring a sweater</a:t>
            </a:r>
          </a:p>
          <a:p>
            <a:pPr marL="0" indent="0">
              <a:buNone/>
            </a:pPr>
            <a:r>
              <a:rPr lang="en-US" b="1" dirty="0"/>
              <a:t>What to Bring?</a:t>
            </a:r>
          </a:p>
          <a:p>
            <a:r>
              <a:rPr lang="en-US" dirty="0"/>
              <a:t>Pencil and pens (calculator)</a:t>
            </a:r>
          </a:p>
          <a:p>
            <a:r>
              <a:rPr lang="en-US" dirty="0" err="1"/>
              <a:t>Ipad</a:t>
            </a:r>
            <a:r>
              <a:rPr lang="en-US" dirty="0"/>
              <a:t>, cell phone (to input scores)</a:t>
            </a:r>
          </a:p>
          <a:p>
            <a:r>
              <a:rPr lang="en-US" dirty="0"/>
              <a:t>Watch ( or use your cell phone)</a:t>
            </a:r>
          </a:p>
          <a:p>
            <a:r>
              <a:rPr lang="en-US" dirty="0"/>
              <a:t>Clipboard if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D78-BDAC-0C42-AB93-7AD70E9FAADB}"/>
              </a:ext>
            </a:extLst>
          </p:cNvPr>
          <p:cNvSpPr txBox="1"/>
          <p:nvPr/>
        </p:nvSpPr>
        <p:spPr>
          <a:xfrm>
            <a:off x="1405890" y="5153270"/>
            <a:ext cx="10859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on arriving by 8 am. </a:t>
            </a:r>
          </a:p>
          <a:p>
            <a:r>
              <a:rPr lang="en-US" dirty="0"/>
              <a:t>There will be a registration area – find your package. </a:t>
            </a:r>
          </a:p>
          <a:p>
            <a:r>
              <a:rPr lang="en-US" dirty="0"/>
              <a:t>In it will be a name badge to be worn at all times, judging sheets and general information sheet.</a:t>
            </a:r>
          </a:p>
          <a:p>
            <a:r>
              <a:rPr lang="en-US" dirty="0"/>
              <a:t>Find your Group table (located beside your name on your envelope) and introduce yourself </a:t>
            </a:r>
          </a:p>
          <a:p>
            <a:r>
              <a:rPr lang="en-US" dirty="0"/>
              <a:t>to your Category Chair.</a:t>
            </a:r>
          </a:p>
        </p:txBody>
      </p:sp>
    </p:spTree>
    <p:extLst>
      <p:ext uri="{BB962C8B-B14F-4D97-AF65-F5344CB8AC3E}">
        <p14:creationId xmlns:p14="http://schemas.microsoft.com/office/powerpoint/2010/main" val="424475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3BEB-2C40-C54B-8117-25887B32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Hints….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9D6B-3048-F04C-BDA1-8F78C702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095" y="1486830"/>
            <a:ext cx="8915400" cy="3777622"/>
          </a:xfrm>
        </p:spPr>
        <p:txBody>
          <a:bodyPr/>
          <a:lstStyle/>
          <a:p>
            <a:r>
              <a:rPr lang="en-US" dirty="0"/>
              <a:t>From the Judge in Chief and Judging Committee  ….</a:t>
            </a:r>
          </a:p>
          <a:p>
            <a:r>
              <a:rPr lang="en-US" dirty="0"/>
              <a:t>From others…..</a:t>
            </a:r>
          </a:p>
          <a:p>
            <a:r>
              <a:rPr lang="en-US" dirty="0"/>
              <a:t>Criteria missing? … what to do….</a:t>
            </a:r>
          </a:p>
          <a:p>
            <a:pPr marL="0" indent="0">
              <a:buNone/>
            </a:pPr>
            <a:r>
              <a:rPr lang="en-US" i="1" u="sng" dirty="0"/>
              <a:t>Remember what you say to the students will be remembered and quoted!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630BA-F496-304E-BBF2-E17E39DC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3" y="3591943"/>
            <a:ext cx="4531112" cy="2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5B3F2-87BF-914C-9F61-AC720E7E3331}"/>
              </a:ext>
            </a:extLst>
          </p:cNvPr>
          <p:cNvSpPr txBox="1"/>
          <p:nvPr/>
        </p:nvSpPr>
        <p:spPr>
          <a:xfrm>
            <a:off x="2926080" y="1188720"/>
            <a:ext cx="570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44AE4-C204-CD4B-A2F4-EFF7A0CD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727960"/>
            <a:ext cx="490728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3556-D1AB-452E-85D0-B7495CC3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Q &amp; 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ECB3-0511-40A1-AD18-C0B74CB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to you… what questions, concerns or comments do you have?</a:t>
            </a:r>
          </a:p>
        </p:txBody>
      </p:sp>
    </p:spTree>
    <p:extLst>
      <p:ext uri="{BB962C8B-B14F-4D97-AF65-F5344CB8AC3E}">
        <p14:creationId xmlns:p14="http://schemas.microsoft.com/office/powerpoint/2010/main" val="6148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C8B9-CEE1-6F45-9359-58F52D15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85B4-3AC1-CA42-A7C7-0AC0572E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71132"/>
          </a:xfrm>
        </p:spPr>
        <p:txBody>
          <a:bodyPr/>
          <a:lstStyle/>
          <a:p>
            <a:r>
              <a:rPr lang="en-CA" dirty="0"/>
              <a:t>Student finalists overwhelmingly say that the most significant interactions that they have at the fair are with the judges. </a:t>
            </a:r>
          </a:p>
          <a:p>
            <a:r>
              <a:rPr lang="en-CA" dirty="0"/>
              <a:t>Likewise, judges find their discussions with these outstanding students to be positive and uplifting experiences. </a:t>
            </a:r>
          </a:p>
          <a:p>
            <a:r>
              <a:rPr lang="en-CA" dirty="0"/>
              <a:t>Ideally students grow academically and personally from their experience at BASEF.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7882-6FC6-4B42-89B8-35D95E2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975100"/>
            <a:ext cx="411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94FDA-5627-DF4D-A62E-5C52D99AD8BE}"/>
              </a:ext>
            </a:extLst>
          </p:cNvPr>
          <p:cNvSpPr txBox="1"/>
          <p:nvPr/>
        </p:nvSpPr>
        <p:spPr>
          <a:xfrm>
            <a:off x="1561172" y="289932"/>
            <a:ext cx="76274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BASEF Merit Judging Team</a:t>
            </a:r>
          </a:p>
          <a:p>
            <a:r>
              <a:rPr lang="en-CA" dirty="0"/>
              <a:t> </a:t>
            </a:r>
          </a:p>
          <a:p>
            <a:pPr lvl="0"/>
            <a:r>
              <a:rPr lang="en-US" sz="2400" dirty="0"/>
              <a:t>The team includes: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Judge in Chief,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manager/registrar,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Assistant Judge in Chief,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chairs – the projects are grouped into categories (following CWSF and ISEF guidelines), each group has a group leader, the Category chair </a:t>
            </a:r>
            <a:endParaRPr lang="en-CA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Merit judges </a:t>
            </a:r>
            <a:r>
              <a:rPr lang="en-US" dirty="0"/>
              <a:t> </a:t>
            </a:r>
            <a:endParaRPr lang="en-CA" dirty="0"/>
          </a:p>
          <a:p>
            <a:endParaRPr lang="en-US" i="1" dirty="0"/>
          </a:p>
          <a:p>
            <a:r>
              <a:rPr lang="en-US" i="1" dirty="0"/>
              <a:t>Additionally, there are over 100 Special Awards Judges –</a:t>
            </a:r>
          </a:p>
          <a:p>
            <a:r>
              <a:rPr lang="en-US" i="1" dirty="0"/>
              <a:t> judges for specific criteria/awards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A2A3E-A52E-1644-AADF-763B75E5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11" y="426007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6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B98F-A9E9-114D-8DCA-FC5572AA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4857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Today we will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D70A-C458-0C4D-A56A-11BCDB15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the timelines for students and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Outlining the role of Merit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score sheet 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assignments &amp; marks submission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confidentiality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Sharing hints on Merit judging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Taking questions from you</a:t>
            </a:r>
          </a:p>
        </p:txBody>
      </p:sp>
    </p:spTree>
    <p:extLst>
      <p:ext uri="{BB962C8B-B14F-4D97-AF65-F5344CB8AC3E}">
        <p14:creationId xmlns:p14="http://schemas.microsoft.com/office/powerpoint/2010/main" val="12939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9C1-704E-4F82-AD3D-2DD00ED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73480"/>
            <a:ext cx="9066212" cy="51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latin typeface="+mj-lt"/>
                <a:cs typeface="Arial" panose="020B0604020202020204" pitchFamily="34" charset="0"/>
              </a:rPr>
              <a:t>IMPORTANT JUDGING DATES: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cs typeface="Arial" panose="020B0604020202020204" pitchFamily="34" charset="0"/>
              </a:rPr>
              <a:t>Student registration closes February 25, 2026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Judges receive their </a:t>
            </a:r>
            <a:r>
              <a:rPr lang="en-CA" sz="2400">
                <a:cs typeface="Arial" panose="020B0604020202020204" pitchFamily="34" charset="0"/>
              </a:rPr>
              <a:t>assignments by March 9, </a:t>
            </a:r>
            <a:r>
              <a:rPr lang="en-CA" sz="2400" dirty="0">
                <a:cs typeface="Arial" panose="020B0604020202020204" pitchFamily="34" charset="0"/>
              </a:rPr>
              <a:t>2026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Judging at </a:t>
            </a:r>
            <a:r>
              <a:rPr lang="en-CA" sz="2400" dirty="0" err="1">
                <a:cs typeface="Arial" panose="020B0604020202020204" pitchFamily="34" charset="0"/>
              </a:rPr>
              <a:t>Hillfield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dirty="0" err="1">
                <a:cs typeface="Arial" panose="020B0604020202020204" pitchFamily="34" charset="0"/>
              </a:rPr>
              <a:t>Strathallan</a:t>
            </a:r>
            <a:r>
              <a:rPr lang="en-CA" sz="2400" dirty="0">
                <a:cs typeface="Arial" panose="020B0604020202020204" pitchFamily="34" charset="0"/>
              </a:rPr>
              <a:t> College, Hamilton, Thursday March 12, 2026</a:t>
            </a:r>
          </a:p>
          <a:p>
            <a:r>
              <a:rPr lang="en-CA" sz="2400" dirty="0">
                <a:cs typeface="Arial" panose="020B0604020202020204" pitchFamily="34" charset="0"/>
              </a:rPr>
              <a:t>Open house, Saturday March 14, 2026, 9am - 12pm</a:t>
            </a:r>
          </a:p>
          <a:p>
            <a:r>
              <a:rPr lang="en-CA" sz="2400" dirty="0">
                <a:cs typeface="Arial" panose="020B0604020202020204" pitchFamily="34" charset="0"/>
              </a:rPr>
              <a:t>Awards night at Ancaster Memorial Arts Centre, Tuesday March 24, 2026, 7 – 9 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FCBF-BC04-F549-9EE2-54C0035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MERIT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E940-A884-5647-BBBA-BA9E91C3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 in the selection of projects that receive awards and medals</a:t>
            </a:r>
          </a:p>
          <a:p>
            <a:r>
              <a:rPr lang="en-US" sz="2400" dirty="0"/>
              <a:t>Be a Role model for your chosen career, area of study</a:t>
            </a:r>
          </a:p>
          <a:p>
            <a:r>
              <a:rPr lang="en-US" sz="2400" dirty="0"/>
              <a:t>Promote STEM education and careers</a:t>
            </a:r>
          </a:p>
          <a:p>
            <a:r>
              <a:rPr lang="en-US" sz="2400" dirty="0"/>
              <a:t>Encourage students to continue their interest in science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CF9-7C49-1D45-878A-B355876F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D287-A061-5244-A887-4E2A8E24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246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/>
              <a:t>Event schedule – includes judging times </a:t>
            </a:r>
            <a:r>
              <a:rPr lang="en-US" dirty="0">
                <a:hlinkClick r:id="rId2"/>
              </a:rPr>
              <a:t>https://www.basef.ca/calendar/</a:t>
            </a:r>
            <a:endParaRPr lang="en-US" dirty="0"/>
          </a:p>
          <a:p>
            <a:r>
              <a:rPr lang="en-US" dirty="0"/>
              <a:t>Description of student project levels and divisions </a:t>
            </a:r>
            <a:r>
              <a:rPr lang="en-US" dirty="0">
                <a:hlinkClick r:id="rId3"/>
              </a:rPr>
              <a:t>https://www.basef.ca/levels-and-divisions/</a:t>
            </a:r>
            <a:endParaRPr lang="en-US" dirty="0"/>
          </a:p>
          <a:p>
            <a:r>
              <a:rPr lang="en-US" dirty="0"/>
              <a:t>Judging form </a:t>
            </a:r>
            <a:r>
              <a:rPr lang="en-US" dirty="0">
                <a:hlinkClick r:id="rId4"/>
              </a:rPr>
              <a:t>BASEF-Merit-Judging-Form-MASTER.pdf</a:t>
            </a:r>
            <a:endParaRPr lang="en-US" dirty="0"/>
          </a:p>
          <a:p>
            <a:r>
              <a:rPr lang="en-US" dirty="0"/>
              <a:t>Under the “Getting Started” header you will find all the resources available to students organized by their level</a:t>
            </a:r>
          </a:p>
          <a:p>
            <a:r>
              <a:rPr lang="en-US" dirty="0"/>
              <a:t>Project resources list. - gives support to all students and their parents and teachers </a:t>
            </a:r>
            <a:r>
              <a:rPr lang="en-US" dirty="0">
                <a:hlinkClick r:id="rId5"/>
              </a:rPr>
              <a:t>https://www.basef.ca/project-resources/</a:t>
            </a:r>
            <a:endParaRPr lang="en-US" dirty="0"/>
          </a:p>
          <a:p>
            <a:r>
              <a:rPr lang="en-US" dirty="0"/>
              <a:t>Eligibility rules are listed at </a:t>
            </a:r>
            <a:r>
              <a:rPr lang="en-US" dirty="0">
                <a:hlinkClick r:id="rId6"/>
              </a:rPr>
              <a:t>https://www.basef.ca/eligibility-rules/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  FYI – the 2026 Fair limit is 14 projects per school per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B1F1-5A39-4F49-98A1-69B9762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24" y="556995"/>
            <a:ext cx="9490276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5200" b="1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Evaluation Criteria Score</a:t>
            </a: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A7EBD5-264C-468E-9850-AA3E75CC4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665611"/>
              </p:ext>
            </p:extLst>
          </p:nvPr>
        </p:nvGraphicFramePr>
        <p:xfrm>
          <a:off x="3043541" y="2326307"/>
          <a:ext cx="8239635" cy="2779280"/>
        </p:xfrm>
        <a:graphic>
          <a:graphicData uri="http://schemas.openxmlformats.org/drawingml/2006/table">
            <a:tbl>
              <a:tblPr firstRow="1" firstCol="1" bandRow="1"/>
              <a:tblGrid>
                <a:gridCol w="6511196">
                  <a:extLst>
                    <a:ext uri="{9D8B030D-6E8A-4147-A177-3AD203B41FA5}">
                      <a16:colId xmlns:a16="http://schemas.microsoft.com/office/drawing/2014/main" val="2185195788"/>
                    </a:ext>
                  </a:extLst>
                </a:gridCol>
                <a:gridCol w="1728439">
                  <a:extLst>
                    <a:ext uri="{9D8B030D-6E8A-4147-A177-3AD203B41FA5}">
                      <a16:colId xmlns:a16="http://schemas.microsoft.com/office/drawing/2014/main" val="3760488822"/>
                    </a:ext>
                  </a:extLst>
                </a:gridCol>
              </a:tblGrid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1 – Scientific Thought 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45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25448"/>
                  </a:ext>
                </a:extLst>
              </a:tr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2 – Student Engagement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4561"/>
                  </a:ext>
                </a:extLst>
              </a:tr>
              <a:tr h="66246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3 – Scientific Communication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1911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                                                                                      TOTAL </a:t>
                      </a:r>
                      <a:b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100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4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980BD-0360-5142-A8CA-AFF9AB1D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92289"/>
              </p:ext>
            </p:extLst>
          </p:nvPr>
        </p:nvGraphicFramePr>
        <p:xfrm>
          <a:off x="2299282" y="892097"/>
          <a:ext cx="9319904" cy="54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753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{8EFC986F-2CE6-334E-B241-447DDE89D364}tf10001069</Template>
  <TotalTime>23972</TotalTime>
  <Words>1073</Words>
  <Application>Microsoft Office PowerPoint</Application>
  <PresentationFormat>Widescreen</PresentationFormat>
  <Paragraphs>115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Wisp</vt:lpstr>
      <vt:lpstr>Document</vt:lpstr>
      <vt:lpstr>   BASEF </vt:lpstr>
      <vt:lpstr>Welcome to the BASEF training session</vt:lpstr>
      <vt:lpstr>PowerPoint Presentation</vt:lpstr>
      <vt:lpstr>Today we will be:</vt:lpstr>
      <vt:lpstr>PowerPoint Presentation</vt:lpstr>
      <vt:lpstr>ROLES OF MERIT JUDGES</vt:lpstr>
      <vt:lpstr>Judges Resources </vt:lpstr>
      <vt:lpstr>Evaluation Criteria Score </vt:lpstr>
      <vt:lpstr>PowerPoint Presentation</vt:lpstr>
      <vt:lpstr>CRITERIA 1 – Scientific Thought Use the rubric provided to determine the score of the project by matching the description with the project.  </vt:lpstr>
      <vt:lpstr>PowerPoint Presentation</vt:lpstr>
      <vt:lpstr>          CRITERIA 2 – </vt:lpstr>
      <vt:lpstr>CRITERIA 3 – </vt:lpstr>
      <vt:lpstr>Judges Comments  Sharing your thoughts matters</vt:lpstr>
      <vt:lpstr>PowerPoint Presentation</vt:lpstr>
      <vt:lpstr>PowerPoint Presentation</vt:lpstr>
      <vt:lpstr>PowerPoint Presentation</vt:lpstr>
      <vt:lpstr>          </vt:lpstr>
      <vt:lpstr>PowerPoint Presentation</vt:lpstr>
      <vt:lpstr>Judging assignment – Assigned Projects &amp; Submitting marks</vt:lpstr>
      <vt:lpstr>Day of Judging</vt:lpstr>
      <vt:lpstr>Judging Hints….</vt:lpstr>
      <vt:lpstr>PowerPoint Presentation</vt:lpstr>
      <vt:lpstr> Q &amp; A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Geczy</dc:creator>
  <cp:lastModifiedBy>Jane Wood</cp:lastModifiedBy>
  <cp:revision>113</cp:revision>
  <dcterms:created xsi:type="dcterms:W3CDTF">2021-01-25T20:38:32Z</dcterms:created>
  <dcterms:modified xsi:type="dcterms:W3CDTF">2026-02-21T15:03:05Z</dcterms:modified>
</cp:coreProperties>
</file>