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96"/>
  </p:notesMasterIdLst>
  <p:handoutMasterIdLst>
    <p:handoutMasterId r:id="rId397"/>
  </p:handoutMasterIdLst>
  <p:sldIdLst>
    <p:sldId id="1688" r:id="rId5"/>
    <p:sldId id="1701" r:id="rId6"/>
    <p:sldId id="1016" r:id="rId7"/>
    <p:sldId id="1711" r:id="rId8"/>
    <p:sldId id="1036" r:id="rId9"/>
    <p:sldId id="1684" r:id="rId10"/>
    <p:sldId id="1037" r:id="rId11"/>
    <p:sldId id="1719" r:id="rId12"/>
    <p:sldId id="1718" r:id="rId13"/>
    <p:sldId id="1038" r:id="rId14"/>
    <p:sldId id="1026" r:id="rId15"/>
    <p:sldId id="1035" r:id="rId16"/>
    <p:sldId id="1043" r:id="rId17"/>
    <p:sldId id="1045" r:id="rId18"/>
    <p:sldId id="1702" r:id="rId19"/>
    <p:sldId id="1720" r:id="rId20"/>
    <p:sldId id="1046" r:id="rId21"/>
    <p:sldId id="538" r:id="rId22"/>
    <p:sldId id="1463" r:id="rId23"/>
    <p:sldId id="1426" r:id="rId24"/>
    <p:sldId id="1685" r:id="rId25"/>
    <p:sldId id="1714" r:id="rId26"/>
    <p:sldId id="432" r:id="rId27"/>
    <p:sldId id="1723" r:id="rId28"/>
    <p:sldId id="1724" r:id="rId29"/>
    <p:sldId id="1725" r:id="rId30"/>
    <p:sldId id="1726" r:id="rId31"/>
    <p:sldId id="1727" r:id="rId32"/>
    <p:sldId id="1728" r:id="rId33"/>
    <p:sldId id="1729" r:id="rId34"/>
    <p:sldId id="1730" r:id="rId35"/>
    <p:sldId id="1731" r:id="rId36"/>
    <p:sldId id="1732" r:id="rId37"/>
    <p:sldId id="1733" r:id="rId38"/>
    <p:sldId id="1734" r:id="rId39"/>
    <p:sldId id="1735" r:id="rId40"/>
    <p:sldId id="1736" r:id="rId41"/>
    <p:sldId id="1737" r:id="rId42"/>
    <p:sldId id="1738" r:id="rId43"/>
    <p:sldId id="1739" r:id="rId44"/>
    <p:sldId id="1740" r:id="rId45"/>
    <p:sldId id="1741" r:id="rId46"/>
    <p:sldId id="1742" r:id="rId47"/>
    <p:sldId id="1743" r:id="rId48"/>
    <p:sldId id="1744" r:id="rId49"/>
    <p:sldId id="1745" r:id="rId50"/>
    <p:sldId id="1746" r:id="rId51"/>
    <p:sldId id="1747" r:id="rId52"/>
    <p:sldId id="1748" r:id="rId53"/>
    <p:sldId id="1749" r:id="rId54"/>
    <p:sldId id="1750" r:id="rId55"/>
    <p:sldId id="1751" r:id="rId56"/>
    <p:sldId id="1752" r:id="rId57"/>
    <p:sldId id="1753" r:id="rId58"/>
    <p:sldId id="1754" r:id="rId59"/>
    <p:sldId id="1755" r:id="rId60"/>
    <p:sldId id="1756" r:id="rId61"/>
    <p:sldId id="1757" r:id="rId62"/>
    <p:sldId id="1758" r:id="rId63"/>
    <p:sldId id="1759" r:id="rId64"/>
    <p:sldId id="1760" r:id="rId65"/>
    <p:sldId id="1761" r:id="rId66"/>
    <p:sldId id="1762" r:id="rId67"/>
    <p:sldId id="1763" r:id="rId68"/>
    <p:sldId id="1764" r:id="rId69"/>
    <p:sldId id="1765" r:id="rId70"/>
    <p:sldId id="1766" r:id="rId71"/>
    <p:sldId id="1767" r:id="rId72"/>
    <p:sldId id="1768" r:id="rId73"/>
    <p:sldId id="1769" r:id="rId74"/>
    <p:sldId id="1770" r:id="rId75"/>
    <p:sldId id="1771" r:id="rId76"/>
    <p:sldId id="1772" r:id="rId77"/>
    <p:sldId id="1773" r:id="rId78"/>
    <p:sldId id="1774" r:id="rId79"/>
    <p:sldId id="1775" r:id="rId80"/>
    <p:sldId id="1776" r:id="rId81"/>
    <p:sldId id="1777" r:id="rId82"/>
    <p:sldId id="1778" r:id="rId83"/>
    <p:sldId id="1779" r:id="rId84"/>
    <p:sldId id="1780" r:id="rId85"/>
    <p:sldId id="1781" r:id="rId86"/>
    <p:sldId id="1782" r:id="rId87"/>
    <p:sldId id="1783" r:id="rId88"/>
    <p:sldId id="1784" r:id="rId89"/>
    <p:sldId id="1785" r:id="rId90"/>
    <p:sldId id="1786" r:id="rId91"/>
    <p:sldId id="1787" r:id="rId92"/>
    <p:sldId id="1788" r:id="rId93"/>
    <p:sldId id="1789" r:id="rId94"/>
    <p:sldId id="1790" r:id="rId95"/>
    <p:sldId id="1791" r:id="rId96"/>
    <p:sldId id="1792" r:id="rId97"/>
    <p:sldId id="1793" r:id="rId98"/>
    <p:sldId id="1794" r:id="rId99"/>
    <p:sldId id="1795" r:id="rId100"/>
    <p:sldId id="1796" r:id="rId101"/>
    <p:sldId id="1797" r:id="rId102"/>
    <p:sldId id="1798" r:id="rId103"/>
    <p:sldId id="1799" r:id="rId104"/>
    <p:sldId id="1800" r:id="rId105"/>
    <p:sldId id="1801" r:id="rId106"/>
    <p:sldId id="1802" r:id="rId107"/>
    <p:sldId id="1803" r:id="rId108"/>
    <p:sldId id="1804" r:id="rId109"/>
    <p:sldId id="1805" r:id="rId110"/>
    <p:sldId id="1806" r:id="rId111"/>
    <p:sldId id="1807" r:id="rId112"/>
    <p:sldId id="1808" r:id="rId113"/>
    <p:sldId id="1809" r:id="rId114"/>
    <p:sldId id="1810" r:id="rId115"/>
    <p:sldId id="1811" r:id="rId116"/>
    <p:sldId id="1812" r:id="rId117"/>
    <p:sldId id="1813" r:id="rId118"/>
    <p:sldId id="1814" r:id="rId119"/>
    <p:sldId id="1815" r:id="rId120"/>
    <p:sldId id="1816" r:id="rId121"/>
    <p:sldId id="1817" r:id="rId122"/>
    <p:sldId id="1818" r:id="rId123"/>
    <p:sldId id="1819" r:id="rId124"/>
    <p:sldId id="1820" r:id="rId125"/>
    <p:sldId id="1821" r:id="rId126"/>
    <p:sldId id="1822" r:id="rId127"/>
    <p:sldId id="1823" r:id="rId128"/>
    <p:sldId id="1824" r:id="rId129"/>
    <p:sldId id="1825" r:id="rId130"/>
    <p:sldId id="1826" r:id="rId131"/>
    <p:sldId id="1827" r:id="rId132"/>
    <p:sldId id="1828" r:id="rId133"/>
    <p:sldId id="1829" r:id="rId134"/>
    <p:sldId id="1830" r:id="rId135"/>
    <p:sldId id="1831" r:id="rId136"/>
    <p:sldId id="1832" r:id="rId137"/>
    <p:sldId id="1833" r:id="rId138"/>
    <p:sldId id="1834" r:id="rId139"/>
    <p:sldId id="1835" r:id="rId140"/>
    <p:sldId id="1836" r:id="rId141"/>
    <p:sldId id="1837" r:id="rId142"/>
    <p:sldId id="1838" r:id="rId143"/>
    <p:sldId id="1839" r:id="rId144"/>
    <p:sldId id="1840" r:id="rId145"/>
    <p:sldId id="1841" r:id="rId146"/>
    <p:sldId id="1842" r:id="rId147"/>
    <p:sldId id="1843" r:id="rId148"/>
    <p:sldId id="1844" r:id="rId149"/>
    <p:sldId id="1845" r:id="rId150"/>
    <p:sldId id="1846" r:id="rId151"/>
    <p:sldId id="1847" r:id="rId152"/>
    <p:sldId id="1848" r:id="rId153"/>
    <p:sldId id="1849" r:id="rId154"/>
    <p:sldId id="1850" r:id="rId155"/>
    <p:sldId id="1851" r:id="rId156"/>
    <p:sldId id="1852" r:id="rId157"/>
    <p:sldId id="1853" r:id="rId158"/>
    <p:sldId id="1854" r:id="rId159"/>
    <p:sldId id="1855" r:id="rId160"/>
    <p:sldId id="1856" r:id="rId161"/>
    <p:sldId id="1857" r:id="rId162"/>
    <p:sldId id="1858" r:id="rId163"/>
    <p:sldId id="1859" r:id="rId164"/>
    <p:sldId id="1860" r:id="rId165"/>
    <p:sldId id="1861" r:id="rId166"/>
    <p:sldId id="1862" r:id="rId167"/>
    <p:sldId id="1863" r:id="rId168"/>
    <p:sldId id="1864" r:id="rId169"/>
    <p:sldId id="1865" r:id="rId170"/>
    <p:sldId id="1866" r:id="rId171"/>
    <p:sldId id="1867" r:id="rId172"/>
    <p:sldId id="1868" r:id="rId173"/>
    <p:sldId id="1869" r:id="rId174"/>
    <p:sldId id="1870" r:id="rId175"/>
    <p:sldId id="1871" r:id="rId176"/>
    <p:sldId id="1872" r:id="rId177"/>
    <p:sldId id="1873" r:id="rId178"/>
    <p:sldId id="1874" r:id="rId179"/>
    <p:sldId id="1875" r:id="rId180"/>
    <p:sldId id="1876" r:id="rId181"/>
    <p:sldId id="1877" r:id="rId182"/>
    <p:sldId id="1878" r:id="rId183"/>
    <p:sldId id="1879" r:id="rId184"/>
    <p:sldId id="1880" r:id="rId185"/>
    <p:sldId id="1881" r:id="rId186"/>
    <p:sldId id="1882" r:id="rId187"/>
    <p:sldId id="1883" r:id="rId188"/>
    <p:sldId id="1884" r:id="rId189"/>
    <p:sldId id="1885" r:id="rId190"/>
    <p:sldId id="1886" r:id="rId191"/>
    <p:sldId id="1887" r:id="rId192"/>
    <p:sldId id="1888" r:id="rId193"/>
    <p:sldId id="1889" r:id="rId194"/>
    <p:sldId id="1890" r:id="rId195"/>
    <p:sldId id="1891" r:id="rId196"/>
    <p:sldId id="1892" r:id="rId197"/>
    <p:sldId id="1893" r:id="rId198"/>
    <p:sldId id="1894" r:id="rId199"/>
    <p:sldId id="1895" r:id="rId200"/>
    <p:sldId id="1896" r:id="rId201"/>
    <p:sldId id="1897" r:id="rId202"/>
    <p:sldId id="1898" r:id="rId203"/>
    <p:sldId id="1899" r:id="rId204"/>
    <p:sldId id="1900" r:id="rId205"/>
    <p:sldId id="1901" r:id="rId206"/>
    <p:sldId id="1902" r:id="rId207"/>
    <p:sldId id="1903" r:id="rId208"/>
    <p:sldId id="1904" r:id="rId209"/>
    <p:sldId id="1905" r:id="rId210"/>
    <p:sldId id="1906" r:id="rId211"/>
    <p:sldId id="1907" r:id="rId212"/>
    <p:sldId id="1908" r:id="rId213"/>
    <p:sldId id="1909" r:id="rId214"/>
    <p:sldId id="1910" r:id="rId215"/>
    <p:sldId id="1911" r:id="rId216"/>
    <p:sldId id="1912" r:id="rId217"/>
    <p:sldId id="1913" r:id="rId218"/>
    <p:sldId id="1914" r:id="rId219"/>
    <p:sldId id="1915" r:id="rId220"/>
    <p:sldId id="1916" r:id="rId221"/>
    <p:sldId id="1917" r:id="rId222"/>
    <p:sldId id="1918" r:id="rId223"/>
    <p:sldId id="1919" r:id="rId224"/>
    <p:sldId id="1920" r:id="rId225"/>
    <p:sldId id="1921" r:id="rId226"/>
    <p:sldId id="1922" r:id="rId227"/>
    <p:sldId id="1923" r:id="rId228"/>
    <p:sldId id="1924" r:id="rId229"/>
    <p:sldId id="1925" r:id="rId230"/>
    <p:sldId id="1926" r:id="rId231"/>
    <p:sldId id="1927" r:id="rId232"/>
    <p:sldId id="1928" r:id="rId233"/>
    <p:sldId id="1929" r:id="rId234"/>
    <p:sldId id="1930" r:id="rId235"/>
    <p:sldId id="1704" r:id="rId236"/>
    <p:sldId id="1932" r:id="rId237"/>
    <p:sldId id="1722" r:id="rId238"/>
    <p:sldId id="1721" r:id="rId239"/>
    <p:sldId id="474" r:id="rId240"/>
    <p:sldId id="1706" r:id="rId241"/>
    <p:sldId id="1708" r:id="rId242"/>
    <p:sldId id="1467" r:id="rId243"/>
    <p:sldId id="2009" r:id="rId244"/>
    <p:sldId id="2010" r:id="rId245"/>
    <p:sldId id="2011" r:id="rId246"/>
    <p:sldId id="2012" r:id="rId247"/>
    <p:sldId id="2013" r:id="rId248"/>
    <p:sldId id="2014" r:id="rId249"/>
    <p:sldId id="2015" r:id="rId250"/>
    <p:sldId id="2016" r:id="rId251"/>
    <p:sldId id="2017" r:id="rId252"/>
    <p:sldId id="2018" r:id="rId253"/>
    <p:sldId id="2019" r:id="rId254"/>
    <p:sldId id="2020" r:id="rId255"/>
    <p:sldId id="2021" r:id="rId256"/>
    <p:sldId id="2022" r:id="rId257"/>
    <p:sldId id="2023" r:id="rId258"/>
    <p:sldId id="2024" r:id="rId259"/>
    <p:sldId id="2025" r:id="rId260"/>
    <p:sldId id="2026" r:id="rId261"/>
    <p:sldId id="2027" r:id="rId262"/>
    <p:sldId id="2028" r:id="rId263"/>
    <p:sldId id="2029" r:id="rId264"/>
    <p:sldId id="2030" r:id="rId265"/>
    <p:sldId id="2031" r:id="rId266"/>
    <p:sldId id="2032" r:id="rId267"/>
    <p:sldId id="2033" r:id="rId268"/>
    <p:sldId id="2034" r:id="rId269"/>
    <p:sldId id="2035" r:id="rId270"/>
    <p:sldId id="2036" r:id="rId271"/>
    <p:sldId id="2037" r:id="rId272"/>
    <p:sldId id="2038" r:id="rId273"/>
    <p:sldId id="2039" r:id="rId274"/>
    <p:sldId id="2040" r:id="rId275"/>
    <p:sldId id="2041" r:id="rId276"/>
    <p:sldId id="2042" r:id="rId277"/>
    <p:sldId id="2043" r:id="rId278"/>
    <p:sldId id="2044" r:id="rId279"/>
    <p:sldId id="2045" r:id="rId280"/>
    <p:sldId id="2046" r:id="rId281"/>
    <p:sldId id="2047" r:id="rId282"/>
    <p:sldId id="2048" r:id="rId283"/>
    <p:sldId id="2049" r:id="rId284"/>
    <p:sldId id="2050" r:id="rId285"/>
    <p:sldId id="2051" r:id="rId286"/>
    <p:sldId id="2052" r:id="rId287"/>
    <p:sldId id="2053" r:id="rId288"/>
    <p:sldId id="2054" r:id="rId289"/>
    <p:sldId id="2055" r:id="rId290"/>
    <p:sldId id="2056" r:id="rId291"/>
    <p:sldId id="2057" r:id="rId292"/>
    <p:sldId id="2058" r:id="rId293"/>
    <p:sldId id="2059" r:id="rId294"/>
    <p:sldId id="2060" r:id="rId295"/>
    <p:sldId id="2061" r:id="rId296"/>
    <p:sldId id="2062" r:id="rId297"/>
    <p:sldId id="2063" r:id="rId298"/>
    <p:sldId id="2064" r:id="rId299"/>
    <p:sldId id="2065" r:id="rId300"/>
    <p:sldId id="2066" r:id="rId301"/>
    <p:sldId id="1447" r:id="rId302"/>
    <p:sldId id="1976" r:id="rId303"/>
    <p:sldId id="1977" r:id="rId304"/>
    <p:sldId id="1978" r:id="rId305"/>
    <p:sldId id="1979" r:id="rId306"/>
    <p:sldId id="1980" r:id="rId307"/>
    <p:sldId id="1981" r:id="rId308"/>
    <p:sldId id="1982" r:id="rId309"/>
    <p:sldId id="1983" r:id="rId310"/>
    <p:sldId id="1984" r:id="rId311"/>
    <p:sldId id="1985" r:id="rId312"/>
    <p:sldId id="1986" r:id="rId313"/>
    <p:sldId id="1987" r:id="rId314"/>
    <p:sldId id="1988" r:id="rId315"/>
    <p:sldId id="1989" r:id="rId316"/>
    <p:sldId id="1990" r:id="rId317"/>
    <p:sldId id="1991" r:id="rId318"/>
    <p:sldId id="1992" r:id="rId319"/>
    <p:sldId id="1993" r:id="rId320"/>
    <p:sldId id="1994" r:id="rId321"/>
    <p:sldId id="1995" r:id="rId322"/>
    <p:sldId id="1996" r:id="rId323"/>
    <p:sldId id="1997" r:id="rId324"/>
    <p:sldId id="1998" r:id="rId325"/>
    <p:sldId id="1999" r:id="rId326"/>
    <p:sldId id="2000" r:id="rId327"/>
    <p:sldId id="2001" r:id="rId328"/>
    <p:sldId id="2002" r:id="rId329"/>
    <p:sldId id="2003" r:id="rId330"/>
    <p:sldId id="2004" r:id="rId331"/>
    <p:sldId id="2005" r:id="rId332"/>
    <p:sldId id="2006" r:id="rId333"/>
    <p:sldId id="2007" r:id="rId334"/>
    <p:sldId id="2008" r:id="rId335"/>
    <p:sldId id="1446" r:id="rId336"/>
    <p:sldId id="1966" r:id="rId337"/>
    <p:sldId id="1967" r:id="rId338"/>
    <p:sldId id="1968" r:id="rId339"/>
    <p:sldId id="1969" r:id="rId340"/>
    <p:sldId id="1970" r:id="rId341"/>
    <p:sldId id="1971" r:id="rId342"/>
    <p:sldId id="1972" r:id="rId343"/>
    <p:sldId id="1973" r:id="rId344"/>
    <p:sldId id="1974" r:id="rId345"/>
    <p:sldId id="1975" r:id="rId346"/>
    <p:sldId id="1709" r:id="rId347"/>
    <p:sldId id="508" r:id="rId348"/>
    <p:sldId id="1700" r:id="rId349"/>
    <p:sldId id="739" r:id="rId350"/>
    <p:sldId id="513" r:id="rId351"/>
    <p:sldId id="1051" r:id="rId352"/>
    <p:sldId id="1694" r:id="rId353"/>
    <p:sldId id="514" r:id="rId354"/>
    <p:sldId id="515" r:id="rId355"/>
    <p:sldId id="518" r:id="rId356"/>
    <p:sldId id="1960" r:id="rId357"/>
    <p:sldId id="1049" r:id="rId358"/>
    <p:sldId id="1961" r:id="rId359"/>
    <p:sldId id="1443" r:id="rId360"/>
    <p:sldId id="1962" r:id="rId361"/>
    <p:sldId id="524" r:id="rId362"/>
    <p:sldId id="1048" r:id="rId363"/>
    <p:sldId id="2067" r:id="rId364"/>
    <p:sldId id="1047" r:id="rId365"/>
    <p:sldId id="2068" r:id="rId366"/>
    <p:sldId id="1050" r:id="rId367"/>
    <p:sldId id="2069" r:id="rId368"/>
    <p:sldId id="1686" r:id="rId369"/>
    <p:sldId id="509" r:id="rId370"/>
    <p:sldId id="1944" r:id="rId371"/>
    <p:sldId id="1945" r:id="rId372"/>
    <p:sldId id="1946" r:id="rId373"/>
    <p:sldId id="1947" r:id="rId374"/>
    <p:sldId id="1948" r:id="rId375"/>
    <p:sldId id="1949" r:id="rId376"/>
    <p:sldId id="1950" r:id="rId377"/>
    <p:sldId id="1951" r:id="rId378"/>
    <p:sldId id="1952" r:id="rId379"/>
    <p:sldId id="1953" r:id="rId380"/>
    <p:sldId id="1954" r:id="rId381"/>
    <p:sldId id="1955" r:id="rId382"/>
    <p:sldId id="1956" r:id="rId383"/>
    <p:sldId id="1957" r:id="rId384"/>
    <p:sldId id="1958" r:id="rId385"/>
    <p:sldId id="1959" r:id="rId386"/>
    <p:sldId id="1450" r:id="rId387"/>
    <p:sldId id="522" r:id="rId388"/>
    <p:sldId id="1940" r:id="rId389"/>
    <p:sldId id="1941" r:id="rId390"/>
    <p:sldId id="1942" r:id="rId391"/>
    <p:sldId id="1943" r:id="rId392"/>
    <p:sldId id="1449" r:id="rId393"/>
    <p:sldId id="529" r:id="rId394"/>
    <p:sldId id="953" r:id="rId395"/>
  </p:sldIdLst>
  <p:sldSz cx="12192000" cy="6858000"/>
  <p:notesSz cx="6858000" cy="9210675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8000" kern="1200">
        <a:solidFill>
          <a:srgbClr val="0000FF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8000" kern="1200">
        <a:solidFill>
          <a:srgbClr val="0000FF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8000" kern="1200">
        <a:solidFill>
          <a:srgbClr val="0000FF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8000" kern="1200">
        <a:solidFill>
          <a:srgbClr val="0000FF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8000" kern="1200">
        <a:solidFill>
          <a:srgbClr val="0000FF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8000" kern="1200">
        <a:solidFill>
          <a:srgbClr val="0000FF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8000" kern="1200">
        <a:solidFill>
          <a:srgbClr val="0000FF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8000" kern="1200">
        <a:solidFill>
          <a:srgbClr val="0000FF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8000" kern="1200">
        <a:solidFill>
          <a:srgbClr val="0000FF"/>
        </a:solidFill>
        <a:latin typeface="Arial Unicode MS" pitchFamily="34" charset="-128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amble" id="{3FA3221E-2A0C-47B0-AB6B-960343886CC7}">
          <p14:sldIdLst>
            <p14:sldId id="1688"/>
            <p14:sldId id="1701"/>
          </p14:sldIdLst>
        </p14:section>
        <p14:section name="Welcome &amp; Introductions" id="{343A0361-9DC0-4332-BC00-2CBCC656C192}">
          <p14:sldIdLst>
            <p14:sldId id="1016"/>
            <p14:sldId id="1711"/>
            <p14:sldId id="1036"/>
          </p14:sldIdLst>
        </p14:section>
        <p14:section name="Sponsors" id="{BFC97EBD-EECC-427C-93D8-ECFDC66954DD}">
          <p14:sldIdLst>
            <p14:sldId id="1684"/>
            <p14:sldId id="1037"/>
            <p14:sldId id="1719"/>
            <p14:sldId id="1718"/>
            <p14:sldId id="1038"/>
            <p14:sldId id="1026"/>
            <p14:sldId id="1035"/>
            <p14:sldId id="1043"/>
            <p14:sldId id="1045"/>
            <p14:sldId id="1702"/>
            <p14:sldId id="1720"/>
            <p14:sldId id="1046"/>
            <p14:sldId id="538"/>
            <p14:sldId id="1463"/>
          </p14:sldIdLst>
        </p14:section>
        <p14:section name="Awards Presentation Instructions" id="{42FDEFA9-25DD-4DB8-83D0-C1F90CF591AB}">
          <p14:sldIdLst>
            <p14:sldId id="1426"/>
            <p14:sldId id="1685"/>
            <p14:sldId id="1714"/>
          </p14:sldIdLst>
        </p14:section>
        <p14:section name="Special Awards" id="{83F92F62-DEC5-45BA-B341-DC2F4E4CBC91}">
          <p14:sldIdLst>
            <p14:sldId id="432"/>
            <p14:sldId id="1723"/>
            <p14:sldId id="1724"/>
            <p14:sldId id="1725"/>
            <p14:sldId id="1726"/>
            <p14:sldId id="1727"/>
            <p14:sldId id="1728"/>
            <p14:sldId id="1729"/>
            <p14:sldId id="1730"/>
            <p14:sldId id="1731"/>
            <p14:sldId id="1732"/>
            <p14:sldId id="1733"/>
            <p14:sldId id="1734"/>
            <p14:sldId id="1735"/>
            <p14:sldId id="1736"/>
            <p14:sldId id="1737"/>
            <p14:sldId id="1738"/>
            <p14:sldId id="1739"/>
            <p14:sldId id="1740"/>
            <p14:sldId id="1741"/>
            <p14:sldId id="1742"/>
            <p14:sldId id="1743"/>
            <p14:sldId id="1744"/>
            <p14:sldId id="1745"/>
            <p14:sldId id="1746"/>
            <p14:sldId id="1747"/>
            <p14:sldId id="1748"/>
            <p14:sldId id="1749"/>
            <p14:sldId id="1750"/>
            <p14:sldId id="1751"/>
            <p14:sldId id="1752"/>
            <p14:sldId id="1753"/>
            <p14:sldId id="1754"/>
            <p14:sldId id="1755"/>
            <p14:sldId id="1756"/>
            <p14:sldId id="1757"/>
            <p14:sldId id="1758"/>
            <p14:sldId id="1759"/>
            <p14:sldId id="1760"/>
            <p14:sldId id="1761"/>
            <p14:sldId id="1762"/>
            <p14:sldId id="1763"/>
            <p14:sldId id="1764"/>
            <p14:sldId id="1765"/>
            <p14:sldId id="1766"/>
            <p14:sldId id="1767"/>
            <p14:sldId id="1768"/>
            <p14:sldId id="1769"/>
            <p14:sldId id="1770"/>
            <p14:sldId id="1771"/>
            <p14:sldId id="1772"/>
            <p14:sldId id="1773"/>
            <p14:sldId id="1774"/>
            <p14:sldId id="1775"/>
            <p14:sldId id="1776"/>
            <p14:sldId id="1777"/>
            <p14:sldId id="1778"/>
            <p14:sldId id="1779"/>
            <p14:sldId id="1780"/>
            <p14:sldId id="1781"/>
            <p14:sldId id="1782"/>
            <p14:sldId id="1783"/>
            <p14:sldId id="1784"/>
            <p14:sldId id="1785"/>
            <p14:sldId id="1786"/>
            <p14:sldId id="1787"/>
            <p14:sldId id="1788"/>
            <p14:sldId id="1789"/>
            <p14:sldId id="1790"/>
            <p14:sldId id="1791"/>
            <p14:sldId id="1792"/>
            <p14:sldId id="1793"/>
            <p14:sldId id="1794"/>
            <p14:sldId id="1795"/>
            <p14:sldId id="1796"/>
            <p14:sldId id="1797"/>
            <p14:sldId id="1798"/>
            <p14:sldId id="1799"/>
            <p14:sldId id="1800"/>
            <p14:sldId id="1801"/>
            <p14:sldId id="1802"/>
            <p14:sldId id="1803"/>
            <p14:sldId id="1804"/>
            <p14:sldId id="1805"/>
            <p14:sldId id="1806"/>
            <p14:sldId id="1807"/>
            <p14:sldId id="1808"/>
            <p14:sldId id="1809"/>
            <p14:sldId id="1810"/>
            <p14:sldId id="1811"/>
            <p14:sldId id="1812"/>
            <p14:sldId id="1813"/>
            <p14:sldId id="1814"/>
            <p14:sldId id="1815"/>
            <p14:sldId id="1816"/>
            <p14:sldId id="1817"/>
            <p14:sldId id="1818"/>
            <p14:sldId id="1819"/>
            <p14:sldId id="1820"/>
            <p14:sldId id="1821"/>
            <p14:sldId id="1822"/>
            <p14:sldId id="1823"/>
            <p14:sldId id="1824"/>
            <p14:sldId id="1825"/>
            <p14:sldId id="1826"/>
            <p14:sldId id="1827"/>
            <p14:sldId id="1828"/>
            <p14:sldId id="1829"/>
            <p14:sldId id="1830"/>
            <p14:sldId id="1831"/>
            <p14:sldId id="1832"/>
            <p14:sldId id="1833"/>
            <p14:sldId id="1834"/>
            <p14:sldId id="1835"/>
            <p14:sldId id="1836"/>
            <p14:sldId id="1837"/>
            <p14:sldId id="1838"/>
            <p14:sldId id="1839"/>
            <p14:sldId id="1840"/>
            <p14:sldId id="1841"/>
            <p14:sldId id="1842"/>
            <p14:sldId id="1843"/>
            <p14:sldId id="1844"/>
            <p14:sldId id="1845"/>
            <p14:sldId id="1846"/>
            <p14:sldId id="1847"/>
            <p14:sldId id="1848"/>
            <p14:sldId id="1849"/>
            <p14:sldId id="1850"/>
            <p14:sldId id="1851"/>
            <p14:sldId id="1852"/>
            <p14:sldId id="1853"/>
            <p14:sldId id="1854"/>
            <p14:sldId id="1855"/>
            <p14:sldId id="1856"/>
            <p14:sldId id="1857"/>
            <p14:sldId id="1858"/>
            <p14:sldId id="1859"/>
            <p14:sldId id="1860"/>
            <p14:sldId id="1861"/>
            <p14:sldId id="1862"/>
            <p14:sldId id="1863"/>
            <p14:sldId id="1864"/>
            <p14:sldId id="1865"/>
            <p14:sldId id="1866"/>
            <p14:sldId id="1867"/>
            <p14:sldId id="1868"/>
            <p14:sldId id="1869"/>
            <p14:sldId id="1870"/>
            <p14:sldId id="1871"/>
            <p14:sldId id="1872"/>
            <p14:sldId id="1873"/>
            <p14:sldId id="1874"/>
            <p14:sldId id="1875"/>
            <p14:sldId id="1876"/>
            <p14:sldId id="1877"/>
            <p14:sldId id="1878"/>
            <p14:sldId id="1879"/>
            <p14:sldId id="1880"/>
            <p14:sldId id="1881"/>
            <p14:sldId id="1882"/>
            <p14:sldId id="1883"/>
            <p14:sldId id="1884"/>
            <p14:sldId id="1885"/>
            <p14:sldId id="1886"/>
            <p14:sldId id="1887"/>
            <p14:sldId id="1888"/>
            <p14:sldId id="1889"/>
            <p14:sldId id="1890"/>
            <p14:sldId id="1891"/>
            <p14:sldId id="1892"/>
            <p14:sldId id="1893"/>
            <p14:sldId id="1894"/>
            <p14:sldId id="1895"/>
            <p14:sldId id="1896"/>
            <p14:sldId id="1897"/>
            <p14:sldId id="1898"/>
            <p14:sldId id="1899"/>
            <p14:sldId id="1900"/>
            <p14:sldId id="1901"/>
            <p14:sldId id="1902"/>
            <p14:sldId id="1903"/>
            <p14:sldId id="1904"/>
            <p14:sldId id="1905"/>
            <p14:sldId id="1906"/>
            <p14:sldId id="1907"/>
            <p14:sldId id="1908"/>
            <p14:sldId id="1909"/>
            <p14:sldId id="1910"/>
            <p14:sldId id="1911"/>
            <p14:sldId id="1912"/>
            <p14:sldId id="1913"/>
            <p14:sldId id="1914"/>
            <p14:sldId id="1915"/>
            <p14:sldId id="1916"/>
            <p14:sldId id="1917"/>
            <p14:sldId id="1918"/>
            <p14:sldId id="1919"/>
            <p14:sldId id="1920"/>
            <p14:sldId id="1921"/>
            <p14:sldId id="1922"/>
            <p14:sldId id="1923"/>
            <p14:sldId id="1924"/>
            <p14:sldId id="1925"/>
            <p14:sldId id="1926"/>
            <p14:sldId id="1927"/>
            <p14:sldId id="1928"/>
            <p14:sldId id="1929"/>
            <p14:sldId id="1930"/>
            <p14:sldId id="1704"/>
            <p14:sldId id="1932"/>
            <p14:sldId id="1722"/>
            <p14:sldId id="1721"/>
          </p14:sldIdLst>
        </p14:section>
        <p14:section name="Merit Awards" id="{3EFB0405-F73F-4B35-BD65-645F552D7E62}">
          <p14:sldIdLst>
            <p14:sldId id="474"/>
            <p14:sldId id="1706"/>
            <p14:sldId id="1708"/>
          </p14:sldIdLst>
        </p14:section>
        <p14:section name="Merit Bronze" id="{685DF54D-2032-4AC6-98F8-D34A6EE7DE01}">
          <p14:sldIdLst>
            <p14:sldId id="1467"/>
            <p14:sldId id="2009"/>
            <p14:sldId id="2010"/>
            <p14:sldId id="2011"/>
            <p14:sldId id="2012"/>
            <p14:sldId id="2013"/>
            <p14:sldId id="2014"/>
            <p14:sldId id="2015"/>
            <p14:sldId id="2016"/>
            <p14:sldId id="2017"/>
            <p14:sldId id="2018"/>
            <p14:sldId id="2019"/>
            <p14:sldId id="2020"/>
            <p14:sldId id="2021"/>
            <p14:sldId id="2022"/>
            <p14:sldId id="2023"/>
            <p14:sldId id="2024"/>
            <p14:sldId id="2025"/>
            <p14:sldId id="2026"/>
            <p14:sldId id="2027"/>
            <p14:sldId id="2028"/>
            <p14:sldId id="2029"/>
            <p14:sldId id="2030"/>
            <p14:sldId id="2031"/>
            <p14:sldId id="2032"/>
            <p14:sldId id="2033"/>
            <p14:sldId id="2034"/>
            <p14:sldId id="2035"/>
            <p14:sldId id="2036"/>
            <p14:sldId id="2037"/>
            <p14:sldId id="2038"/>
            <p14:sldId id="2039"/>
            <p14:sldId id="2040"/>
            <p14:sldId id="2041"/>
            <p14:sldId id="2042"/>
            <p14:sldId id="2043"/>
            <p14:sldId id="2044"/>
            <p14:sldId id="2045"/>
            <p14:sldId id="2046"/>
            <p14:sldId id="2047"/>
            <p14:sldId id="2048"/>
            <p14:sldId id="2049"/>
            <p14:sldId id="2050"/>
            <p14:sldId id="2051"/>
            <p14:sldId id="2052"/>
            <p14:sldId id="2053"/>
            <p14:sldId id="2054"/>
            <p14:sldId id="2055"/>
            <p14:sldId id="2056"/>
            <p14:sldId id="2057"/>
            <p14:sldId id="2058"/>
            <p14:sldId id="2059"/>
            <p14:sldId id="2060"/>
            <p14:sldId id="2061"/>
            <p14:sldId id="2062"/>
            <p14:sldId id="2063"/>
            <p14:sldId id="2064"/>
            <p14:sldId id="2065"/>
            <p14:sldId id="2066"/>
          </p14:sldIdLst>
        </p14:section>
        <p14:section name="Merit Silver" id="{5626A888-69A0-4AB2-B433-4C4B39B21509}">
          <p14:sldIdLst>
            <p14:sldId id="1447"/>
            <p14:sldId id="1976"/>
            <p14:sldId id="1977"/>
            <p14:sldId id="1978"/>
            <p14:sldId id="1979"/>
            <p14:sldId id="1980"/>
            <p14:sldId id="1981"/>
            <p14:sldId id="1982"/>
            <p14:sldId id="1983"/>
            <p14:sldId id="1984"/>
            <p14:sldId id="1985"/>
            <p14:sldId id="1986"/>
            <p14:sldId id="1987"/>
            <p14:sldId id="1988"/>
            <p14:sldId id="1989"/>
            <p14:sldId id="1990"/>
            <p14:sldId id="1991"/>
            <p14:sldId id="1992"/>
            <p14:sldId id="1993"/>
            <p14:sldId id="1994"/>
            <p14:sldId id="1995"/>
            <p14:sldId id="1996"/>
            <p14:sldId id="1997"/>
            <p14:sldId id="1998"/>
            <p14:sldId id="1999"/>
            <p14:sldId id="2000"/>
            <p14:sldId id="2001"/>
            <p14:sldId id="2002"/>
            <p14:sldId id="2003"/>
            <p14:sldId id="2004"/>
            <p14:sldId id="2005"/>
            <p14:sldId id="2006"/>
            <p14:sldId id="2007"/>
            <p14:sldId id="2008"/>
          </p14:sldIdLst>
        </p14:section>
        <p14:section name="Merit Gold" id="{A9CAA8E1-02D1-450B-BC4D-4F6EE98543C1}">
          <p14:sldIdLst>
            <p14:sldId id="1446"/>
            <p14:sldId id="1966"/>
            <p14:sldId id="1967"/>
            <p14:sldId id="1968"/>
            <p14:sldId id="1969"/>
            <p14:sldId id="1970"/>
            <p14:sldId id="1971"/>
            <p14:sldId id="1972"/>
            <p14:sldId id="1973"/>
            <p14:sldId id="1974"/>
            <p14:sldId id="1975"/>
            <p14:sldId id="1709"/>
          </p14:sldIdLst>
        </p14:section>
        <p14:section name="Grand Awards" id="{4D714977-1122-47E6-BE74-633E23FFB14B}">
          <p14:sldIdLst>
            <p14:sldId id="508"/>
          </p14:sldIdLst>
        </p14:section>
        <p14:section name="Champion Teachers" id="{23F9E188-764C-400B-B3CB-017DA95AC925}">
          <p14:sldIdLst>
            <p14:sldId id="1700"/>
            <p14:sldId id="739"/>
          </p14:sldIdLst>
        </p14:section>
        <p14:section name="Major Awards" id="{90AA3B1A-4AE5-4028-936B-A165D83619EB}">
          <p14:sldIdLst>
            <p14:sldId id="513"/>
            <p14:sldId id="1051"/>
            <p14:sldId id="1694"/>
            <p14:sldId id="514"/>
            <p14:sldId id="515"/>
            <p14:sldId id="518"/>
            <p14:sldId id="1960"/>
            <p14:sldId id="1049"/>
            <p14:sldId id="1961"/>
            <p14:sldId id="1443"/>
            <p14:sldId id="1962"/>
            <p14:sldId id="524"/>
            <p14:sldId id="1048"/>
            <p14:sldId id="2067"/>
            <p14:sldId id="1047"/>
            <p14:sldId id="2068"/>
            <p14:sldId id="1050"/>
            <p14:sldId id="2069"/>
            <p14:sldId id="1686"/>
          </p14:sldIdLst>
        </p14:section>
        <p14:section name="CWSF Awards" id="{F5646D00-E476-4CBB-926C-596E1F973D05}">
          <p14:sldIdLst>
            <p14:sldId id="509"/>
            <p14:sldId id="1944"/>
            <p14:sldId id="1945"/>
            <p14:sldId id="1946"/>
            <p14:sldId id="1947"/>
            <p14:sldId id="1948"/>
            <p14:sldId id="1949"/>
            <p14:sldId id="1950"/>
            <p14:sldId id="1951"/>
            <p14:sldId id="1952"/>
            <p14:sldId id="1953"/>
            <p14:sldId id="1954"/>
            <p14:sldId id="1955"/>
            <p14:sldId id="1956"/>
            <p14:sldId id="1957"/>
            <p14:sldId id="1958"/>
            <p14:sldId id="1959"/>
            <p14:sldId id="1450"/>
          </p14:sldIdLst>
        </p14:section>
        <p14:section name="ISEF Awards" id="{D8D96750-CFB2-4DD9-864C-08DC72BEE4BB}">
          <p14:sldIdLst>
            <p14:sldId id="522"/>
            <p14:sldId id="1940"/>
            <p14:sldId id="1941"/>
            <p14:sldId id="1942"/>
            <p14:sldId id="1943"/>
            <p14:sldId id="1449"/>
          </p14:sldIdLst>
        </p14:section>
        <p14:section name="Closing Remarks" id="{F4350B96-AF7C-460F-8BFF-6703F7E3B48F}">
          <p14:sldIdLst>
            <p14:sldId id="529"/>
            <p14:sldId id="9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rard Chiasson" initials="GJ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0BF"/>
    <a:srgbClr val="006D88"/>
    <a:srgbClr val="F7C85F"/>
    <a:srgbClr val="67C5FF"/>
    <a:srgbClr val="A3DCFF"/>
    <a:srgbClr val="F9D687"/>
    <a:srgbClr val="FF0000"/>
    <a:srgbClr val="00609D"/>
    <a:srgbClr val="AA9E6E"/>
    <a:srgbClr val="9DB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CBADEF-BE67-67A2-0CA2-C840C9991156}" v="1" dt="2023-03-29T14:16:58.086"/>
    <p1510:client id="{635BFF3B-8EF5-4D87-9A62-2B00F1A05718}" v="412" dt="2023-03-28T19:47:11.800"/>
    <p1510:client id="{6F915FA5-45AA-C9D4-9B81-1B31C4128DB9}" v="327" dt="2023-03-28T15:46:27.691"/>
    <p1510:client id="{96204915-9B04-4BC0-98CA-BAAF78116793}" v="103" dt="2023-03-27T21:29:29.555"/>
    <p1510:client id="{C8A75F81-B9BB-4C50-85EA-E3FA59B6819F}" v="142" dt="2023-03-28T19:46:22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0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99" Type="http://schemas.openxmlformats.org/officeDocument/2006/relationships/slide" Target="slides/slide295.xml"/><Relationship Id="rId21" Type="http://schemas.openxmlformats.org/officeDocument/2006/relationships/slide" Target="slides/slide17.xml"/><Relationship Id="rId63" Type="http://schemas.openxmlformats.org/officeDocument/2006/relationships/slide" Target="slides/slide59.xml"/><Relationship Id="rId159" Type="http://schemas.openxmlformats.org/officeDocument/2006/relationships/slide" Target="slides/slide155.xml"/><Relationship Id="rId324" Type="http://schemas.openxmlformats.org/officeDocument/2006/relationships/slide" Target="slides/slide320.xml"/><Relationship Id="rId366" Type="http://schemas.openxmlformats.org/officeDocument/2006/relationships/slide" Target="slides/slide362.xml"/><Relationship Id="rId170" Type="http://schemas.openxmlformats.org/officeDocument/2006/relationships/slide" Target="slides/slide166.xml"/><Relationship Id="rId226" Type="http://schemas.openxmlformats.org/officeDocument/2006/relationships/slide" Target="slides/slide222.xml"/><Relationship Id="rId268" Type="http://schemas.openxmlformats.org/officeDocument/2006/relationships/slide" Target="slides/slide264.xml"/><Relationship Id="rId32" Type="http://schemas.openxmlformats.org/officeDocument/2006/relationships/slide" Target="slides/slide28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335" Type="http://schemas.openxmlformats.org/officeDocument/2006/relationships/slide" Target="slides/slide331.xml"/><Relationship Id="rId377" Type="http://schemas.openxmlformats.org/officeDocument/2006/relationships/slide" Target="slides/slide373.xml"/><Relationship Id="rId5" Type="http://schemas.openxmlformats.org/officeDocument/2006/relationships/slide" Target="slides/slide1.xml"/><Relationship Id="rId181" Type="http://schemas.openxmlformats.org/officeDocument/2006/relationships/slide" Target="slides/slide177.xml"/><Relationship Id="rId237" Type="http://schemas.openxmlformats.org/officeDocument/2006/relationships/slide" Target="slides/slide233.xml"/><Relationship Id="rId402" Type="http://schemas.openxmlformats.org/officeDocument/2006/relationships/tableStyles" Target="tableStyles.xml"/><Relationship Id="rId279" Type="http://schemas.openxmlformats.org/officeDocument/2006/relationships/slide" Target="slides/slide275.xml"/><Relationship Id="rId43" Type="http://schemas.openxmlformats.org/officeDocument/2006/relationships/slide" Target="slides/slide39.xml"/><Relationship Id="rId139" Type="http://schemas.openxmlformats.org/officeDocument/2006/relationships/slide" Target="slides/slide135.xml"/><Relationship Id="rId290" Type="http://schemas.openxmlformats.org/officeDocument/2006/relationships/slide" Target="slides/slide286.xml"/><Relationship Id="rId304" Type="http://schemas.openxmlformats.org/officeDocument/2006/relationships/slide" Target="slides/slide300.xml"/><Relationship Id="rId346" Type="http://schemas.openxmlformats.org/officeDocument/2006/relationships/slide" Target="slides/slide342.xml"/><Relationship Id="rId388" Type="http://schemas.openxmlformats.org/officeDocument/2006/relationships/slide" Target="slides/slide384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48" Type="http://schemas.openxmlformats.org/officeDocument/2006/relationships/slide" Target="slides/slide244.xml"/><Relationship Id="rId12" Type="http://schemas.openxmlformats.org/officeDocument/2006/relationships/slide" Target="slides/slide8.xml"/><Relationship Id="rId108" Type="http://schemas.openxmlformats.org/officeDocument/2006/relationships/slide" Target="slides/slide104.xml"/><Relationship Id="rId315" Type="http://schemas.openxmlformats.org/officeDocument/2006/relationships/slide" Target="slides/slide311.xml"/><Relationship Id="rId357" Type="http://schemas.openxmlformats.org/officeDocument/2006/relationships/slide" Target="slides/slide353.xml"/><Relationship Id="rId54" Type="http://schemas.openxmlformats.org/officeDocument/2006/relationships/slide" Target="slides/slide50.xml"/><Relationship Id="rId96" Type="http://schemas.openxmlformats.org/officeDocument/2006/relationships/slide" Target="slides/slide92.xml"/><Relationship Id="rId161" Type="http://schemas.openxmlformats.org/officeDocument/2006/relationships/slide" Target="slides/slide157.xml"/><Relationship Id="rId217" Type="http://schemas.openxmlformats.org/officeDocument/2006/relationships/slide" Target="slides/slide213.xml"/><Relationship Id="rId399" Type="http://schemas.openxmlformats.org/officeDocument/2006/relationships/presProps" Target="presProps.xml"/><Relationship Id="rId259" Type="http://schemas.openxmlformats.org/officeDocument/2006/relationships/slide" Target="slides/slide255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270" Type="http://schemas.openxmlformats.org/officeDocument/2006/relationships/slide" Target="slides/slide266.xml"/><Relationship Id="rId326" Type="http://schemas.openxmlformats.org/officeDocument/2006/relationships/slide" Target="slides/slide322.xml"/><Relationship Id="rId65" Type="http://schemas.openxmlformats.org/officeDocument/2006/relationships/slide" Target="slides/slide61.xml"/><Relationship Id="rId130" Type="http://schemas.openxmlformats.org/officeDocument/2006/relationships/slide" Target="slides/slide126.xml"/><Relationship Id="rId368" Type="http://schemas.openxmlformats.org/officeDocument/2006/relationships/slide" Target="slides/slide364.xml"/><Relationship Id="rId172" Type="http://schemas.openxmlformats.org/officeDocument/2006/relationships/slide" Target="slides/slide168.xml"/><Relationship Id="rId228" Type="http://schemas.openxmlformats.org/officeDocument/2006/relationships/slide" Target="slides/slide224.xml"/><Relationship Id="rId281" Type="http://schemas.openxmlformats.org/officeDocument/2006/relationships/slide" Target="slides/slide277.xml"/><Relationship Id="rId337" Type="http://schemas.openxmlformats.org/officeDocument/2006/relationships/slide" Target="slides/slide333.xml"/><Relationship Id="rId34" Type="http://schemas.openxmlformats.org/officeDocument/2006/relationships/slide" Target="slides/slide30.xml"/><Relationship Id="rId76" Type="http://schemas.openxmlformats.org/officeDocument/2006/relationships/slide" Target="slides/slide72.xml"/><Relationship Id="rId141" Type="http://schemas.openxmlformats.org/officeDocument/2006/relationships/slide" Target="slides/slide137.xml"/><Relationship Id="rId379" Type="http://schemas.openxmlformats.org/officeDocument/2006/relationships/slide" Target="slides/slide375.xml"/><Relationship Id="rId7" Type="http://schemas.openxmlformats.org/officeDocument/2006/relationships/slide" Target="slides/slide3.xml"/><Relationship Id="rId183" Type="http://schemas.openxmlformats.org/officeDocument/2006/relationships/slide" Target="slides/slide179.xml"/><Relationship Id="rId239" Type="http://schemas.openxmlformats.org/officeDocument/2006/relationships/slide" Target="slides/slide235.xml"/><Relationship Id="rId390" Type="http://schemas.openxmlformats.org/officeDocument/2006/relationships/slide" Target="slides/slide386.xml"/><Relationship Id="rId250" Type="http://schemas.openxmlformats.org/officeDocument/2006/relationships/slide" Target="slides/slide246.xml"/><Relationship Id="rId292" Type="http://schemas.openxmlformats.org/officeDocument/2006/relationships/slide" Target="slides/slide288.xml"/><Relationship Id="rId306" Type="http://schemas.openxmlformats.org/officeDocument/2006/relationships/slide" Target="slides/slide302.xml"/><Relationship Id="rId45" Type="http://schemas.openxmlformats.org/officeDocument/2006/relationships/slide" Target="slides/slide41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348" Type="http://schemas.openxmlformats.org/officeDocument/2006/relationships/slide" Target="slides/slide344.xml"/><Relationship Id="rId152" Type="http://schemas.openxmlformats.org/officeDocument/2006/relationships/slide" Target="slides/slide148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61" Type="http://schemas.openxmlformats.org/officeDocument/2006/relationships/slide" Target="slides/slide257.xml"/><Relationship Id="rId14" Type="http://schemas.openxmlformats.org/officeDocument/2006/relationships/slide" Target="slides/slide10.xml"/><Relationship Id="rId56" Type="http://schemas.openxmlformats.org/officeDocument/2006/relationships/slide" Target="slides/slide52.xml"/><Relationship Id="rId317" Type="http://schemas.openxmlformats.org/officeDocument/2006/relationships/slide" Target="slides/slide313.xml"/><Relationship Id="rId359" Type="http://schemas.openxmlformats.org/officeDocument/2006/relationships/slide" Target="slides/slide355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63" Type="http://schemas.openxmlformats.org/officeDocument/2006/relationships/slide" Target="slides/slide159.xml"/><Relationship Id="rId219" Type="http://schemas.openxmlformats.org/officeDocument/2006/relationships/slide" Target="slides/slide215.xml"/><Relationship Id="rId370" Type="http://schemas.openxmlformats.org/officeDocument/2006/relationships/slide" Target="slides/slide366.xml"/><Relationship Id="rId230" Type="http://schemas.openxmlformats.org/officeDocument/2006/relationships/slide" Target="slides/slide226.xml"/><Relationship Id="rId25" Type="http://schemas.openxmlformats.org/officeDocument/2006/relationships/slide" Target="slides/slide21.xml"/><Relationship Id="rId67" Type="http://schemas.openxmlformats.org/officeDocument/2006/relationships/slide" Target="slides/slide63.xml"/><Relationship Id="rId272" Type="http://schemas.openxmlformats.org/officeDocument/2006/relationships/slide" Target="slides/slide268.xml"/><Relationship Id="rId328" Type="http://schemas.openxmlformats.org/officeDocument/2006/relationships/slide" Target="slides/slide324.xml"/><Relationship Id="rId132" Type="http://schemas.openxmlformats.org/officeDocument/2006/relationships/slide" Target="slides/slide128.xml"/><Relationship Id="rId174" Type="http://schemas.openxmlformats.org/officeDocument/2006/relationships/slide" Target="slides/slide170.xml"/><Relationship Id="rId381" Type="http://schemas.openxmlformats.org/officeDocument/2006/relationships/slide" Target="slides/slide377.xml"/><Relationship Id="rId241" Type="http://schemas.openxmlformats.org/officeDocument/2006/relationships/slide" Target="slides/slide237.xml"/><Relationship Id="rId36" Type="http://schemas.openxmlformats.org/officeDocument/2006/relationships/slide" Target="slides/slide32.xml"/><Relationship Id="rId283" Type="http://schemas.openxmlformats.org/officeDocument/2006/relationships/slide" Target="slides/slide279.xml"/><Relationship Id="rId339" Type="http://schemas.openxmlformats.org/officeDocument/2006/relationships/slide" Target="slides/slide335.xml"/><Relationship Id="rId78" Type="http://schemas.openxmlformats.org/officeDocument/2006/relationships/slide" Target="slides/slide74.xml"/><Relationship Id="rId101" Type="http://schemas.openxmlformats.org/officeDocument/2006/relationships/slide" Target="slides/slide97.xml"/><Relationship Id="rId143" Type="http://schemas.openxmlformats.org/officeDocument/2006/relationships/slide" Target="slides/slide139.xml"/><Relationship Id="rId185" Type="http://schemas.openxmlformats.org/officeDocument/2006/relationships/slide" Target="slides/slide181.xml"/><Relationship Id="rId350" Type="http://schemas.openxmlformats.org/officeDocument/2006/relationships/slide" Target="slides/slide346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392" Type="http://schemas.openxmlformats.org/officeDocument/2006/relationships/slide" Target="slides/slide388.xml"/><Relationship Id="rId252" Type="http://schemas.openxmlformats.org/officeDocument/2006/relationships/slide" Target="slides/slide248.xml"/><Relationship Id="rId294" Type="http://schemas.openxmlformats.org/officeDocument/2006/relationships/slide" Target="slides/slide290.xml"/><Relationship Id="rId308" Type="http://schemas.openxmlformats.org/officeDocument/2006/relationships/slide" Target="slides/slide304.xml"/><Relationship Id="rId47" Type="http://schemas.openxmlformats.org/officeDocument/2006/relationships/slide" Target="slides/slide43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54" Type="http://schemas.openxmlformats.org/officeDocument/2006/relationships/slide" Target="slides/slide150.xml"/><Relationship Id="rId361" Type="http://schemas.openxmlformats.org/officeDocument/2006/relationships/slide" Target="slides/slide357.xml"/><Relationship Id="rId196" Type="http://schemas.openxmlformats.org/officeDocument/2006/relationships/slide" Target="slides/slide192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63" Type="http://schemas.openxmlformats.org/officeDocument/2006/relationships/slide" Target="slides/slide259.xml"/><Relationship Id="rId319" Type="http://schemas.openxmlformats.org/officeDocument/2006/relationships/slide" Target="slides/slide315.xml"/><Relationship Id="rId58" Type="http://schemas.openxmlformats.org/officeDocument/2006/relationships/slide" Target="slides/slide54.xml"/><Relationship Id="rId123" Type="http://schemas.openxmlformats.org/officeDocument/2006/relationships/slide" Target="slides/slide119.xml"/><Relationship Id="rId330" Type="http://schemas.openxmlformats.org/officeDocument/2006/relationships/slide" Target="slides/slide326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351" Type="http://schemas.openxmlformats.org/officeDocument/2006/relationships/slide" Target="slides/slide347.xml"/><Relationship Id="rId372" Type="http://schemas.openxmlformats.org/officeDocument/2006/relationships/slide" Target="slides/slide368.xml"/><Relationship Id="rId393" Type="http://schemas.openxmlformats.org/officeDocument/2006/relationships/slide" Target="slides/slide389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4" Type="http://schemas.openxmlformats.org/officeDocument/2006/relationships/slide" Target="slides/slide270.xml"/><Relationship Id="rId295" Type="http://schemas.openxmlformats.org/officeDocument/2006/relationships/slide" Target="slides/slide291.xml"/><Relationship Id="rId309" Type="http://schemas.openxmlformats.org/officeDocument/2006/relationships/slide" Target="slides/slide305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320" Type="http://schemas.openxmlformats.org/officeDocument/2006/relationships/slide" Target="slides/slide316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341" Type="http://schemas.openxmlformats.org/officeDocument/2006/relationships/slide" Target="slides/slide337.xml"/><Relationship Id="rId362" Type="http://schemas.openxmlformats.org/officeDocument/2006/relationships/slide" Target="slides/slide358.xml"/><Relationship Id="rId383" Type="http://schemas.openxmlformats.org/officeDocument/2006/relationships/slide" Target="slides/slide379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openxmlformats.org/officeDocument/2006/relationships/slide" Target="slides/slide260.xml"/><Relationship Id="rId285" Type="http://schemas.openxmlformats.org/officeDocument/2006/relationships/slide" Target="slides/slide28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310" Type="http://schemas.openxmlformats.org/officeDocument/2006/relationships/slide" Target="slides/slide306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331" Type="http://schemas.openxmlformats.org/officeDocument/2006/relationships/slide" Target="slides/slide327.xml"/><Relationship Id="rId352" Type="http://schemas.openxmlformats.org/officeDocument/2006/relationships/slide" Target="slides/slide348.xml"/><Relationship Id="rId373" Type="http://schemas.openxmlformats.org/officeDocument/2006/relationships/slide" Target="slides/slide369.xml"/><Relationship Id="rId394" Type="http://schemas.openxmlformats.org/officeDocument/2006/relationships/slide" Target="slides/slide390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275" Type="http://schemas.openxmlformats.org/officeDocument/2006/relationships/slide" Target="slides/slide271.xml"/><Relationship Id="rId296" Type="http://schemas.openxmlformats.org/officeDocument/2006/relationships/slide" Target="slides/slide292.xml"/><Relationship Id="rId300" Type="http://schemas.openxmlformats.org/officeDocument/2006/relationships/slide" Target="slides/slide296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321" Type="http://schemas.openxmlformats.org/officeDocument/2006/relationships/slide" Target="slides/slide317.xml"/><Relationship Id="rId342" Type="http://schemas.openxmlformats.org/officeDocument/2006/relationships/slide" Target="slides/slide338.xml"/><Relationship Id="rId363" Type="http://schemas.openxmlformats.org/officeDocument/2006/relationships/slide" Target="slides/slide359.xml"/><Relationship Id="rId384" Type="http://schemas.openxmlformats.org/officeDocument/2006/relationships/slide" Target="slides/slide380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265" Type="http://schemas.openxmlformats.org/officeDocument/2006/relationships/slide" Target="slides/slide261.xml"/><Relationship Id="rId286" Type="http://schemas.openxmlformats.org/officeDocument/2006/relationships/slide" Target="slides/slide282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311" Type="http://schemas.openxmlformats.org/officeDocument/2006/relationships/slide" Target="slides/slide307.xml"/><Relationship Id="rId332" Type="http://schemas.openxmlformats.org/officeDocument/2006/relationships/slide" Target="slides/slide328.xml"/><Relationship Id="rId353" Type="http://schemas.openxmlformats.org/officeDocument/2006/relationships/slide" Target="slides/slide349.xml"/><Relationship Id="rId374" Type="http://schemas.openxmlformats.org/officeDocument/2006/relationships/slide" Target="slides/slide370.xml"/><Relationship Id="rId395" Type="http://schemas.openxmlformats.org/officeDocument/2006/relationships/slide" Target="slides/slide391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55" Type="http://schemas.openxmlformats.org/officeDocument/2006/relationships/slide" Target="slides/slide251.xml"/><Relationship Id="rId276" Type="http://schemas.openxmlformats.org/officeDocument/2006/relationships/slide" Target="slides/slide272.xml"/><Relationship Id="rId297" Type="http://schemas.openxmlformats.org/officeDocument/2006/relationships/slide" Target="slides/slide293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301" Type="http://schemas.openxmlformats.org/officeDocument/2006/relationships/slide" Target="slides/slide297.xml"/><Relationship Id="rId322" Type="http://schemas.openxmlformats.org/officeDocument/2006/relationships/slide" Target="slides/slide318.xml"/><Relationship Id="rId343" Type="http://schemas.openxmlformats.org/officeDocument/2006/relationships/slide" Target="slides/slide339.xml"/><Relationship Id="rId364" Type="http://schemas.openxmlformats.org/officeDocument/2006/relationships/slide" Target="slides/slide360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385" Type="http://schemas.openxmlformats.org/officeDocument/2006/relationships/slide" Target="slides/slide381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266" Type="http://schemas.openxmlformats.org/officeDocument/2006/relationships/slide" Target="slides/slide262.xml"/><Relationship Id="rId287" Type="http://schemas.openxmlformats.org/officeDocument/2006/relationships/slide" Target="slides/slide283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312" Type="http://schemas.openxmlformats.org/officeDocument/2006/relationships/slide" Target="slides/slide308.xml"/><Relationship Id="rId333" Type="http://schemas.openxmlformats.org/officeDocument/2006/relationships/slide" Target="slides/slide329.xml"/><Relationship Id="rId354" Type="http://schemas.openxmlformats.org/officeDocument/2006/relationships/slide" Target="slides/slide350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75" Type="http://schemas.openxmlformats.org/officeDocument/2006/relationships/slide" Target="slides/slide371.xml"/><Relationship Id="rId39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slide" Target="slides/slide252.xml"/><Relationship Id="rId277" Type="http://schemas.openxmlformats.org/officeDocument/2006/relationships/slide" Target="slides/slide273.xml"/><Relationship Id="rId298" Type="http://schemas.openxmlformats.org/officeDocument/2006/relationships/slide" Target="slides/slide294.xml"/><Relationship Id="rId400" Type="http://schemas.openxmlformats.org/officeDocument/2006/relationships/viewProps" Target="viewProps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302" Type="http://schemas.openxmlformats.org/officeDocument/2006/relationships/slide" Target="slides/slide298.xml"/><Relationship Id="rId323" Type="http://schemas.openxmlformats.org/officeDocument/2006/relationships/slide" Target="slides/slide319.xml"/><Relationship Id="rId344" Type="http://schemas.openxmlformats.org/officeDocument/2006/relationships/slide" Target="slides/slide340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365" Type="http://schemas.openxmlformats.org/officeDocument/2006/relationships/slide" Target="slides/slide361.xml"/><Relationship Id="rId386" Type="http://schemas.openxmlformats.org/officeDocument/2006/relationships/slide" Target="slides/slide382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slide" Target="slides/slide242.xml"/><Relationship Id="rId267" Type="http://schemas.openxmlformats.org/officeDocument/2006/relationships/slide" Target="slides/slide263.xml"/><Relationship Id="rId288" Type="http://schemas.openxmlformats.org/officeDocument/2006/relationships/slide" Target="slides/slide284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313" Type="http://schemas.openxmlformats.org/officeDocument/2006/relationships/slide" Target="slides/slide309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334" Type="http://schemas.openxmlformats.org/officeDocument/2006/relationships/slide" Target="slides/slide330.xml"/><Relationship Id="rId355" Type="http://schemas.openxmlformats.org/officeDocument/2006/relationships/slide" Target="slides/slide351.xml"/><Relationship Id="rId376" Type="http://schemas.openxmlformats.org/officeDocument/2006/relationships/slide" Target="slides/slide372.xml"/><Relationship Id="rId397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278" Type="http://schemas.openxmlformats.org/officeDocument/2006/relationships/slide" Target="slides/slide274.xml"/><Relationship Id="rId401" Type="http://schemas.openxmlformats.org/officeDocument/2006/relationships/theme" Target="theme/theme1.xml"/><Relationship Id="rId303" Type="http://schemas.openxmlformats.org/officeDocument/2006/relationships/slide" Target="slides/slide299.xml"/><Relationship Id="rId42" Type="http://schemas.openxmlformats.org/officeDocument/2006/relationships/slide" Target="slides/slide38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345" Type="http://schemas.openxmlformats.org/officeDocument/2006/relationships/slide" Target="slides/slide341.xml"/><Relationship Id="rId387" Type="http://schemas.openxmlformats.org/officeDocument/2006/relationships/slide" Target="slides/slide383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289" Type="http://schemas.openxmlformats.org/officeDocument/2006/relationships/slide" Target="slides/slide285.xml"/><Relationship Id="rId11" Type="http://schemas.openxmlformats.org/officeDocument/2006/relationships/slide" Target="slides/slide7.xml"/><Relationship Id="rId53" Type="http://schemas.openxmlformats.org/officeDocument/2006/relationships/slide" Target="slides/slide49.xml"/><Relationship Id="rId149" Type="http://schemas.openxmlformats.org/officeDocument/2006/relationships/slide" Target="slides/slide145.xml"/><Relationship Id="rId314" Type="http://schemas.openxmlformats.org/officeDocument/2006/relationships/slide" Target="slides/slide310.xml"/><Relationship Id="rId356" Type="http://schemas.openxmlformats.org/officeDocument/2006/relationships/slide" Target="slides/slide352.xml"/><Relationship Id="rId398" Type="http://schemas.openxmlformats.org/officeDocument/2006/relationships/commentAuthors" Target="commentAuthors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16" Type="http://schemas.openxmlformats.org/officeDocument/2006/relationships/slide" Target="slides/slide212.xml"/><Relationship Id="rId258" Type="http://schemas.openxmlformats.org/officeDocument/2006/relationships/slide" Target="slides/slide254.xml"/><Relationship Id="rId22" Type="http://schemas.openxmlformats.org/officeDocument/2006/relationships/slide" Target="slides/slide18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325" Type="http://schemas.openxmlformats.org/officeDocument/2006/relationships/slide" Target="slides/slide321.xml"/><Relationship Id="rId367" Type="http://schemas.openxmlformats.org/officeDocument/2006/relationships/slide" Target="slides/slide363.xml"/><Relationship Id="rId171" Type="http://schemas.openxmlformats.org/officeDocument/2006/relationships/slide" Target="slides/slide167.xml"/><Relationship Id="rId227" Type="http://schemas.openxmlformats.org/officeDocument/2006/relationships/slide" Target="slides/slide223.xml"/><Relationship Id="rId269" Type="http://schemas.openxmlformats.org/officeDocument/2006/relationships/slide" Target="slides/slide265.xml"/><Relationship Id="rId33" Type="http://schemas.openxmlformats.org/officeDocument/2006/relationships/slide" Target="slides/slide29.xml"/><Relationship Id="rId129" Type="http://schemas.openxmlformats.org/officeDocument/2006/relationships/slide" Target="slides/slide125.xml"/><Relationship Id="rId280" Type="http://schemas.openxmlformats.org/officeDocument/2006/relationships/slide" Target="slides/slide276.xml"/><Relationship Id="rId336" Type="http://schemas.openxmlformats.org/officeDocument/2006/relationships/slide" Target="slides/slide332.xml"/><Relationship Id="rId75" Type="http://schemas.openxmlformats.org/officeDocument/2006/relationships/slide" Target="slides/slide71.xml"/><Relationship Id="rId140" Type="http://schemas.openxmlformats.org/officeDocument/2006/relationships/slide" Target="slides/slide136.xml"/><Relationship Id="rId182" Type="http://schemas.openxmlformats.org/officeDocument/2006/relationships/slide" Target="slides/slide178.xml"/><Relationship Id="rId378" Type="http://schemas.openxmlformats.org/officeDocument/2006/relationships/slide" Target="slides/slide374.xml"/><Relationship Id="rId403" Type="http://schemas.microsoft.com/office/2015/10/relationships/revisionInfo" Target="revisionInfo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91" Type="http://schemas.openxmlformats.org/officeDocument/2006/relationships/slide" Target="slides/slide287.xml"/><Relationship Id="rId305" Type="http://schemas.openxmlformats.org/officeDocument/2006/relationships/slide" Target="slides/slide301.xml"/><Relationship Id="rId347" Type="http://schemas.openxmlformats.org/officeDocument/2006/relationships/slide" Target="slides/slide343.xml"/><Relationship Id="rId44" Type="http://schemas.openxmlformats.org/officeDocument/2006/relationships/slide" Target="slides/slide40.xml"/><Relationship Id="rId86" Type="http://schemas.openxmlformats.org/officeDocument/2006/relationships/slide" Target="slides/slide82.xml"/><Relationship Id="rId151" Type="http://schemas.openxmlformats.org/officeDocument/2006/relationships/slide" Target="slides/slide147.xml"/><Relationship Id="rId389" Type="http://schemas.openxmlformats.org/officeDocument/2006/relationships/slide" Target="slides/slide385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slide" Target="slides/slide256.xml"/><Relationship Id="rId316" Type="http://schemas.openxmlformats.org/officeDocument/2006/relationships/slide" Target="slides/slide312.xml"/><Relationship Id="rId55" Type="http://schemas.openxmlformats.org/officeDocument/2006/relationships/slide" Target="slides/slide51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358" Type="http://schemas.openxmlformats.org/officeDocument/2006/relationships/slide" Target="slides/slide354.xml"/><Relationship Id="rId162" Type="http://schemas.openxmlformats.org/officeDocument/2006/relationships/slide" Target="slides/slide158.xml"/><Relationship Id="rId218" Type="http://schemas.openxmlformats.org/officeDocument/2006/relationships/slide" Target="slides/slide214.xml"/><Relationship Id="rId271" Type="http://schemas.openxmlformats.org/officeDocument/2006/relationships/slide" Target="slides/slide267.xml"/><Relationship Id="rId24" Type="http://schemas.openxmlformats.org/officeDocument/2006/relationships/slide" Target="slides/slide20.xml"/><Relationship Id="rId66" Type="http://schemas.openxmlformats.org/officeDocument/2006/relationships/slide" Target="slides/slide62.xml"/><Relationship Id="rId131" Type="http://schemas.openxmlformats.org/officeDocument/2006/relationships/slide" Target="slides/slide127.xml"/><Relationship Id="rId327" Type="http://schemas.openxmlformats.org/officeDocument/2006/relationships/slide" Target="slides/slide323.xml"/><Relationship Id="rId369" Type="http://schemas.openxmlformats.org/officeDocument/2006/relationships/slide" Target="slides/slide365.xml"/><Relationship Id="rId173" Type="http://schemas.openxmlformats.org/officeDocument/2006/relationships/slide" Target="slides/slide169.xml"/><Relationship Id="rId229" Type="http://schemas.openxmlformats.org/officeDocument/2006/relationships/slide" Target="slides/slide225.xml"/><Relationship Id="rId380" Type="http://schemas.openxmlformats.org/officeDocument/2006/relationships/slide" Target="slides/slide376.xml"/><Relationship Id="rId240" Type="http://schemas.openxmlformats.org/officeDocument/2006/relationships/slide" Target="slides/slide236.xml"/><Relationship Id="rId35" Type="http://schemas.openxmlformats.org/officeDocument/2006/relationships/slide" Target="slides/slide31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282" Type="http://schemas.openxmlformats.org/officeDocument/2006/relationships/slide" Target="slides/slide278.xml"/><Relationship Id="rId338" Type="http://schemas.openxmlformats.org/officeDocument/2006/relationships/slide" Target="slides/slide334.xml"/><Relationship Id="rId8" Type="http://schemas.openxmlformats.org/officeDocument/2006/relationships/slide" Target="slides/slide4.xml"/><Relationship Id="rId142" Type="http://schemas.openxmlformats.org/officeDocument/2006/relationships/slide" Target="slides/slide138.xml"/><Relationship Id="rId184" Type="http://schemas.openxmlformats.org/officeDocument/2006/relationships/slide" Target="slides/slide180.xml"/><Relationship Id="rId391" Type="http://schemas.openxmlformats.org/officeDocument/2006/relationships/slide" Target="slides/slide387.xml"/><Relationship Id="rId251" Type="http://schemas.openxmlformats.org/officeDocument/2006/relationships/slide" Target="slides/slide247.xml"/><Relationship Id="rId46" Type="http://schemas.openxmlformats.org/officeDocument/2006/relationships/slide" Target="slides/slide42.xml"/><Relationship Id="rId293" Type="http://schemas.openxmlformats.org/officeDocument/2006/relationships/slide" Target="slides/slide289.xml"/><Relationship Id="rId307" Type="http://schemas.openxmlformats.org/officeDocument/2006/relationships/slide" Target="slides/slide303.xml"/><Relationship Id="rId349" Type="http://schemas.openxmlformats.org/officeDocument/2006/relationships/slide" Target="slides/slide345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3" Type="http://schemas.openxmlformats.org/officeDocument/2006/relationships/slide" Target="slides/slide149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360" Type="http://schemas.openxmlformats.org/officeDocument/2006/relationships/slide" Target="slides/slide356.xml"/><Relationship Id="rId220" Type="http://schemas.openxmlformats.org/officeDocument/2006/relationships/slide" Target="slides/slide216.xml"/><Relationship Id="rId15" Type="http://schemas.openxmlformats.org/officeDocument/2006/relationships/slide" Target="slides/slide11.xml"/><Relationship Id="rId57" Type="http://schemas.openxmlformats.org/officeDocument/2006/relationships/slide" Target="slides/slide53.xml"/><Relationship Id="rId262" Type="http://schemas.openxmlformats.org/officeDocument/2006/relationships/slide" Target="slides/slide258.xml"/><Relationship Id="rId318" Type="http://schemas.openxmlformats.org/officeDocument/2006/relationships/slide" Target="slides/slide314.xml"/><Relationship Id="rId99" Type="http://schemas.openxmlformats.org/officeDocument/2006/relationships/slide" Target="slides/slide95.xml"/><Relationship Id="rId122" Type="http://schemas.openxmlformats.org/officeDocument/2006/relationships/slide" Target="slides/slide118.xml"/><Relationship Id="rId164" Type="http://schemas.openxmlformats.org/officeDocument/2006/relationships/slide" Target="slides/slide160.xml"/><Relationship Id="rId371" Type="http://schemas.openxmlformats.org/officeDocument/2006/relationships/slide" Target="slides/slide367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73" Type="http://schemas.openxmlformats.org/officeDocument/2006/relationships/slide" Target="slides/slide269.xml"/><Relationship Id="rId329" Type="http://schemas.openxmlformats.org/officeDocument/2006/relationships/slide" Target="slides/slide325.xml"/><Relationship Id="rId68" Type="http://schemas.openxmlformats.org/officeDocument/2006/relationships/slide" Target="slides/slide64.xml"/><Relationship Id="rId133" Type="http://schemas.openxmlformats.org/officeDocument/2006/relationships/slide" Target="slides/slide129.xml"/><Relationship Id="rId175" Type="http://schemas.openxmlformats.org/officeDocument/2006/relationships/slide" Target="slides/slide171.xml"/><Relationship Id="rId340" Type="http://schemas.openxmlformats.org/officeDocument/2006/relationships/slide" Target="slides/slide336.xml"/><Relationship Id="rId200" Type="http://schemas.openxmlformats.org/officeDocument/2006/relationships/slide" Target="slides/slide196.xml"/><Relationship Id="rId382" Type="http://schemas.openxmlformats.org/officeDocument/2006/relationships/slide" Target="slides/slide378.xml"/><Relationship Id="rId242" Type="http://schemas.openxmlformats.org/officeDocument/2006/relationships/slide" Target="slides/slide238.xml"/><Relationship Id="rId284" Type="http://schemas.openxmlformats.org/officeDocument/2006/relationships/slide" Target="slides/slide280.xml"/><Relationship Id="rId37" Type="http://schemas.openxmlformats.org/officeDocument/2006/relationships/slide" Target="slides/slide33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44" Type="http://schemas.openxmlformats.org/officeDocument/2006/relationships/slide" Target="slides/slide1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71800" cy="46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92" tIns="45746" rIns="91492" bIns="45746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2"/>
            <a:ext cx="2971800" cy="46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92" tIns="45746" rIns="91492" bIns="45746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445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48155"/>
            <a:ext cx="2971800" cy="46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92" tIns="45746" rIns="91492" bIns="45746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445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48155"/>
            <a:ext cx="2971800" cy="46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92" tIns="45746" rIns="91492" bIns="457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6D5ADBC7-839D-481B-81A9-5DCD8395A722}" type="slidenum">
              <a:rPr lang="en-US">
                <a:latin typeface="Segoe UI" panose="020B0502040204020203" pitchFamily="34" charset="0"/>
              </a:rPr>
              <a:pPr/>
              <a:t>‹#›</a:t>
            </a:fld>
            <a:endParaRPr lang="en-US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29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71800" cy="46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92" tIns="45746" rIns="91492" bIns="45746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2"/>
            <a:ext cx="2971800" cy="46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92" tIns="45746" rIns="91492" bIns="45746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277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1950" y="692150"/>
            <a:ext cx="6135688" cy="3452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7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75667"/>
            <a:ext cx="5486400" cy="414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92" tIns="45746" rIns="91492" bIns="457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7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48155"/>
            <a:ext cx="2971800" cy="46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92" tIns="45746" rIns="91492" bIns="45746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277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48155"/>
            <a:ext cx="2971800" cy="46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92" tIns="45746" rIns="91492" bIns="457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</a:lstStyle>
          <a:p>
            <a:fld id="{31CD329C-86EC-4ABD-9814-0BBA662BE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709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" y="700088"/>
            <a:ext cx="6205538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Opening remarks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D329C-86EC-4ABD-9814-0BBA662BE78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3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312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nna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58E3390-9258-46A7-8CBB-0D275D29A1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096000"/>
            <a:ext cx="1651000" cy="44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85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ISEF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  <p:pic>
        <p:nvPicPr>
          <p:cNvPr id="11" name="Picture 10" descr="A picture containing nature, monitor, painting, table&#10;&#10;Description automatically generated">
            <a:extLst>
              <a:ext uri="{FF2B5EF4-FFF2-40B4-BE49-F238E27FC236}">
                <a16:creationId xmlns:a16="http://schemas.microsoft.com/office/drawing/2014/main" id="{DC0F1D03-2DA5-42AD-8D2B-74E34829AF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6172200"/>
            <a:ext cx="762000" cy="4572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10441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WSF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  <p:pic>
        <p:nvPicPr>
          <p:cNvPr id="1290242" name="Picture 2" descr="C:\Data\clients\BASEF\Artwork\2011\CWSF\CWSFLOGONoCity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040" y="6172200"/>
            <a:ext cx="1737360" cy="3856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64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  <p:pic>
        <p:nvPicPr>
          <p:cNvPr id="5" name="Picture 4" descr="A picture containing text, device, gauge, meter&#10;&#10;Description automatically generated">
            <a:extLst>
              <a:ext uri="{FF2B5EF4-FFF2-40B4-BE49-F238E27FC236}">
                <a16:creationId xmlns:a16="http://schemas.microsoft.com/office/drawing/2014/main" id="{E67F2217-64D0-844F-3C38-0A00AC244D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867400"/>
            <a:ext cx="152400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06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it Bron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0A741DE-6295-4DB5-AABE-06891A36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19200"/>
            <a:ext cx="914400" cy="999344"/>
          </a:xfrm>
          <a:prstGeom prst="rect">
            <a:avLst/>
          </a:prstGeom>
        </p:spPr>
      </p:pic>
      <p:pic>
        <p:nvPicPr>
          <p:cNvPr id="6" name="Picture 5" descr="A picture containing text, device, gauge, meter&#10;&#10;Description automatically generated">
            <a:extLst>
              <a:ext uri="{FF2B5EF4-FFF2-40B4-BE49-F238E27FC236}">
                <a16:creationId xmlns:a16="http://schemas.microsoft.com/office/drawing/2014/main" id="{3EF250AC-5B3B-98D7-BBCB-587E989C0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867400"/>
            <a:ext cx="152400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71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it Sil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071A83E-6771-49C3-8FAD-2BA21CF43B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16152"/>
            <a:ext cx="914400" cy="1008159"/>
          </a:xfrm>
          <a:prstGeom prst="rect">
            <a:avLst/>
          </a:prstGeom>
        </p:spPr>
      </p:pic>
      <p:pic>
        <p:nvPicPr>
          <p:cNvPr id="5" name="Picture 4" descr="A picture containing text, device, gauge, meter&#10;&#10;Description automatically generated">
            <a:extLst>
              <a:ext uri="{FF2B5EF4-FFF2-40B4-BE49-F238E27FC236}">
                <a16:creationId xmlns:a16="http://schemas.microsoft.com/office/drawing/2014/main" id="{C61448EF-6BC6-69F0-2789-70FFA032FB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867400"/>
            <a:ext cx="152400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4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it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 descr="A close up of some grass&#10;&#10;Description generated with high confidence">
            <a:extLst>
              <a:ext uri="{FF2B5EF4-FFF2-40B4-BE49-F238E27FC236}">
                <a16:creationId xmlns:a16="http://schemas.microsoft.com/office/drawing/2014/main" id="{20D92A62-7B5A-4636-920F-7557DBC7B5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16152"/>
            <a:ext cx="914400" cy="1011504"/>
          </a:xfrm>
          <a:prstGeom prst="rect">
            <a:avLst/>
          </a:prstGeom>
        </p:spPr>
      </p:pic>
      <p:pic>
        <p:nvPicPr>
          <p:cNvPr id="5" name="Picture 4" descr="A picture containing text, device, gauge, meter&#10;&#10;Description automatically generated">
            <a:extLst>
              <a:ext uri="{FF2B5EF4-FFF2-40B4-BE49-F238E27FC236}">
                <a16:creationId xmlns:a16="http://schemas.microsoft.com/office/drawing/2014/main" id="{99B771DC-77D0-1F4E-EB18-DAC10776FA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867400"/>
            <a:ext cx="152400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62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7625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219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831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7374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047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998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89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3036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653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F7BF48-8525-4B0A-962D-283316D3FD8A}" type="datetimeFigureOut">
              <a:rPr lang="en-CA" smtClean="0"/>
              <a:pPr/>
              <a:t>2023-03-29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70E46C1-419C-4ECE-998F-9430FE1168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375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55605" y="1219200"/>
            <a:ext cx="10871200" cy="4343400"/>
          </a:xfrm>
        </p:spPr>
        <p:txBody>
          <a:bodyPr numCol="2">
            <a:normAutofit/>
          </a:bodyPr>
          <a:lstStyle>
            <a:lvl1pPr marL="342900" indent="-342900">
              <a:buFont typeface="Arial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9600" y="304800"/>
            <a:ext cx="10871200" cy="609600"/>
          </a:xfr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400" b="1"/>
            </a:lvl2pPr>
            <a:lvl3pPr marL="914400" indent="0" algn="ctr">
              <a:buNone/>
              <a:defRPr sz="2400" b="1"/>
            </a:lvl3pPr>
            <a:lvl4pPr marL="1371600" indent="0" algn="ctr">
              <a:buNone/>
              <a:defRPr sz="2400" b="1"/>
            </a:lvl4pPr>
            <a:lvl5pPr marL="1828800" indent="0" algn="ctr">
              <a:buNone/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33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upMe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BF48-8525-4B0A-962D-283316D3FD8A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46C1-419C-4ECE-998F-9430FE1168AC}" type="slidenum">
              <a:rPr lang="en-CA" smtClean="0"/>
              <a:t>‹#›</a:t>
            </a:fld>
            <a:endParaRPr lang="en-C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55605" y="1219200"/>
            <a:ext cx="10871200" cy="4343400"/>
          </a:xfrm>
        </p:spPr>
        <p:txBody>
          <a:bodyPr numCol="2">
            <a:normAutofit/>
          </a:bodyPr>
          <a:lstStyle>
            <a:lvl1pPr marL="342900" indent="-342900">
              <a:buFont typeface="Arial" pitchFamily="34" charset="0"/>
              <a:buChar char="•"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505200" y="6172203"/>
            <a:ext cx="5181600" cy="251901"/>
          </a:xfrm>
          <a:effectLst>
            <a:reflection blurRad="6350" stA="50000" endA="300" endPos="90000" dir="5400000" sy="-100000" algn="bl" rotWithShape="0"/>
          </a:effectLst>
        </p:spPr>
        <p:txBody>
          <a:bodyPr bIns="0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1"/>
            </a:lvl1pPr>
            <a:lvl2pPr marL="457200" indent="0" algn="ctr">
              <a:buNone/>
              <a:defRPr sz="2400" b="1"/>
            </a:lvl2pPr>
            <a:lvl3pPr marL="914400" indent="0" algn="ctr">
              <a:buNone/>
              <a:defRPr sz="2400" b="1"/>
            </a:lvl3pPr>
            <a:lvl4pPr marL="1371600" indent="0" algn="ctr">
              <a:buNone/>
              <a:defRPr sz="2400" b="1"/>
            </a:lvl4pPr>
            <a:lvl5pPr marL="1828800" indent="0" algn="ctr">
              <a:buNone/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55605" y="228600"/>
            <a:ext cx="10871200" cy="83820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9B93439-F4B2-0830-A77A-42A64E2B95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096000"/>
            <a:ext cx="1651000" cy="44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9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ECF7BF48-8525-4B0A-962D-283316D3FD8A}" type="datetimeFigureOut">
              <a:rPr lang="en-CA" smtClean="0"/>
              <a:pPr/>
              <a:t>2023-03-29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670E46C1-419C-4ECE-998F-9430FE1168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076A212E-DB6B-70B6-6284-4C7D9FC4CC6B}"/>
              </a:ext>
            </a:extLst>
          </p:cNvPr>
          <p:cNvSpPr/>
          <p:nvPr userDrawn="1"/>
        </p:nvSpPr>
        <p:spPr>
          <a:xfrm rot="16200000">
            <a:off x="38100" y="4686300"/>
            <a:ext cx="2133600" cy="2209800"/>
          </a:xfrm>
          <a:prstGeom prst="halfFram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1" y="6235129"/>
            <a:ext cx="1041398" cy="486349"/>
          </a:xfrm>
          <a:prstGeom prst="rect">
            <a:avLst/>
          </a:prstGeom>
          <a:effectLst/>
        </p:spPr>
      </p:pic>
      <p:sp>
        <p:nvSpPr>
          <p:cNvPr id="10" name="Chord 9">
            <a:extLst>
              <a:ext uri="{FF2B5EF4-FFF2-40B4-BE49-F238E27FC236}">
                <a16:creationId xmlns:a16="http://schemas.microsoft.com/office/drawing/2014/main" id="{3B96B28C-32C4-872D-FBD5-D51527169812}"/>
              </a:ext>
            </a:extLst>
          </p:cNvPr>
          <p:cNvSpPr/>
          <p:nvPr userDrawn="1"/>
        </p:nvSpPr>
        <p:spPr>
          <a:xfrm rot="6741554">
            <a:off x="9679612" y="5453708"/>
            <a:ext cx="2011680" cy="2011680"/>
          </a:xfrm>
          <a:prstGeom prst="chor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415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00" r:id="rId8"/>
    <p:sldLayoutId id="2147483701" r:id="rId9"/>
    <p:sldLayoutId id="2147483699" r:id="rId10"/>
    <p:sldLayoutId id="2147483698" r:id="rId11"/>
    <p:sldLayoutId id="2147483697" r:id="rId12"/>
    <p:sldLayoutId id="2147483696" r:id="rId13"/>
    <p:sldLayoutId id="2147483720" r:id="rId14"/>
    <p:sldLayoutId id="2147483721" r:id="rId15"/>
    <p:sldLayoutId id="2147483722" r:id="rId16"/>
    <p:sldLayoutId id="2147483692" r:id="rId17"/>
    <p:sldLayoutId id="2147483693" r:id="rId18"/>
    <p:sldLayoutId id="2147483694" r:id="rId19"/>
    <p:sldLayoutId id="2147483695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4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4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4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4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4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4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4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4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4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4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4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4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4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4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4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4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4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4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4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4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4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4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4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4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4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4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4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4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4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4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4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4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4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4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4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4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4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4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4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4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4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4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4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4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5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5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5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5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5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5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5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5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5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5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5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5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6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6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6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6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9.png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5.png"/></Relationships>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0.xml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0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2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2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2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2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2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1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3"/>
            <a:ext cx="7924800" cy="4215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00" y="4800603"/>
            <a:ext cx="3713900" cy="4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247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6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994" y="1404582"/>
            <a:ext cx="3347043" cy="186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spec2006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01" y="3949890"/>
            <a:ext cx="3244068" cy="120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677400" y="5628000"/>
            <a:ext cx="2057400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Segoe UI" panose="020B0502040204020203" pitchFamily="34" charset="0"/>
              </a:rPr>
              <a:t>Platinum Level Sponsors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93F30C7-3641-B386-EB8F-B1B31E656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60" y="931573"/>
            <a:ext cx="3344336" cy="180594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843093-B7C7-1A62-6E28-58C3960BB046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Hamilton Academy of Dentistry Award - First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2FD9A2-4487-7D71-2312-A519A7396BC5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James Kelder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34036-5471-C43B-BD24-63EE8EE3FA6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CA" sz="1800">
                <a:solidFill>
                  <a:srgbClr val="000000"/>
                </a:solidFill>
                <a:latin typeface="+mn-lt"/>
              </a:rPr>
              <a:t>D01
Ex-Squeeze Me?!
Oakville Christian School
Oakville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2ADF6-54DB-0DC6-CC3C-DB64A9B4A22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878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6F130E-B79E-0BA1-5B19-3FCD3990D0BE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Hamilton Amateur Astronomers Awards</a:t>
            </a:r>
          </a:p>
        </p:txBody>
      </p:sp>
    </p:spTree>
    <p:extLst>
      <p:ext uri="{BB962C8B-B14F-4D97-AF65-F5344CB8AC3E}">
        <p14:creationId xmlns:p14="http://schemas.microsoft.com/office/powerpoint/2010/main" val="252819439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B28AB-5F3F-F959-21F5-FD91205EB8F1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James A. Winger Award- Junior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FC163-66F0-1CB4-1443-0EFCD1819E29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Janine Gong &amp; Leah Seet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C20602-C8EA-BC4B-ED6D-ADEC807D3838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A09
Statocytes in Space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92416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A8D5C-E1F7-8DF0-FC02-D44E9ED653A2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James A. Winger Award-- Senior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43323-3D80-231D-30C7-5D48D68892ED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Isabella Lopes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471617-3108-1D47-C83F-0C26BB3F5E74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G14
Expansion of the Cosmos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12DEF-E86C-A8B2-C973-D2723176D01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619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415D5B-F61F-6A8F-8DF5-27F6774695FB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Hamilton Association for the Advancement of Literature, Science &amp; Art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9116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D73DC3-A13F-B788-C48A-CC870FDF2355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Hamilton Association da Vinci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5A7AD-7929-32A1-F382-72F701019C02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Isra Bashir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63D52-E4BB-1958-D3F1-E36FB86C25F8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C07
Sugar High! - Integrating glucose and ketone testing in a novel design to improve prevention of DKA 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A70A46-4A69-2DAB-067B-305032F147A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1953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4BFA0D-F015-20AB-4079-F38A68D4FB88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Hamilton Chamber of Commerce Innovation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37251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E7777E-E2C6-38D8-CE70-C7E93E870DD1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Hamilton Chamber of Commerce Innovation Award - Third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F8C7C4-F5F8-D3DE-BC39-2112B649344E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000">
                <a:solidFill>
                  <a:srgbClr val="000000"/>
                </a:solidFill>
                <a:latin typeface="+mn-lt"/>
              </a:rPr>
              <a:t>Gladys Kozyra &amp; Emilia Diaz-Ruiz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A169FF-F74B-F137-DC94-FD9A1404ED4F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L03
Oasis: The portable seawater desalinator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3674D-AB88-BE4E-47F8-8AC288EFA7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371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3D456D-A26A-78BE-F173-A40903D2FDFB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Hamilton Chamber of Commerce Innovation Award - Second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9C005-EBCC-76D3-9BF2-7AB7F97EA8FB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F739F-C856-D2FC-457D-B02AF66E5CD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DC9BB1-DDDA-D39E-68EF-E9CDA154865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067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98E05C-13B5-877E-E95C-077ABCFE92E4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Hamilton Chamber of Commerce Innovation Award - First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9326D-F98D-D888-D1E3-503DD596E9B3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Maya LeBlanc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ACBF1-156F-B8A3-C970-53DDE09B5A5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P15
Nitrous Oxide Reduction in an Industrial Wet Scrubber Utilizing NosZ Reductase and P. denitrificans
Abbey Park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C93BE-3402-AC3C-598F-BD5F6F8D161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38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677400" y="5867400"/>
            <a:ext cx="2057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Segoe UI" panose="020B0502040204020203" pitchFamily="34" charset="0"/>
              </a:rPr>
              <a:t>Gold Level Sponsors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D13128-031F-5339-8F4A-DD70A3A65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677" y="2413514"/>
            <a:ext cx="4154718" cy="1187065"/>
          </a:xfrm>
          <a:prstGeom prst="rect">
            <a:avLst/>
          </a:prstGeom>
        </p:spPr>
      </p:pic>
      <p:pic>
        <p:nvPicPr>
          <p:cNvPr id="8" name="Picture 8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93CA8C01-F315-1EEF-CD8C-7CC02099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359" y="2379849"/>
            <a:ext cx="3088341" cy="125561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061811-B303-045B-EC9D-67F9942F364B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Hamilton Wentworth Occasional Teacher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13146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A05B3A-071E-9B83-3540-B6BDC7558F5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Hamilton Wentworth Occasional Teachers - Environment &amp; Education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2C049-A0DB-ABD8-F5B3-F59C24202CA1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Fiza  Mehfil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05520-CC6F-BCF7-CA45-5733A879AD7E}"/>
              </a:ext>
            </a:extLst>
          </p:cNvPr>
          <p:cNvSpPr txBox="1"/>
          <p:nvPr/>
        </p:nvSpPr>
        <p:spPr>
          <a:xfrm>
            <a:off x="228601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K18
Exploring Mercury Remediation Options for Grassy Narrows
Sam Sherratt Public School
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0F948-B4EA-C4E5-E76E-A7B6BAC15DE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177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B6319F-60A8-FE69-53AE-74EE733E79E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Hamilton Wentworth Occasional Teacher - Healthy Lifestyles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B4CA0-4DC8-FBB6-5F6A-6896CD429943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Danah Alnajjar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E58A2-A911-E37E-4821-3CEC6F01DB0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C15
Re-think Your Energy Drink
Hawthorne Village Public School
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C3743-410C-F565-7403-EB6FA081C9C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7969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3490BB-47E5-46DA-AAB0-7D99B1607B1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Hamilton Wentworth Occasional Teacher - Presentation &amp; Aesthetics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C3C37-5397-2F36-9FAE-469E8208ADCD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Anna  Amaladoss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2E7BA-3FF3-C33A-5F80-0764DAA7B9FE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F18
Artificial Intelligence - The Future is now
Trinity Christian School
Burlington 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A99BBC-53AD-EB9B-B56E-662C5B8FDFD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281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7DA9FA-98DB-0072-84F1-7BC1C44D48F9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Harrison Family Chemistry Award</a:t>
            </a:r>
          </a:p>
        </p:txBody>
      </p:sp>
    </p:spTree>
    <p:extLst>
      <p:ext uri="{BB962C8B-B14F-4D97-AF65-F5344CB8AC3E}">
        <p14:creationId xmlns:p14="http://schemas.microsoft.com/office/powerpoint/2010/main" val="42464701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8A7B98-36A6-A059-A1B4-494990AAC919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Harrison Family Chemistry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69B005-65DA-E0C9-F857-38D72FFEF7F5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Clara Jonkman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730405-3BD1-0387-7511-67AA33900F54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G12
Health Properties of Kombucha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05337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9A3D49-FAA9-A439-4EE3-A10990FDDF61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Hillfield Strathallan College Awards of Excellence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973906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ADF49-4CCE-C22A-B832-F6DEA07B37B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Hillfield Strathallan College Awards of Excellence - Life Sciences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582B09-DEEE-4347-B37C-77011FAE9AE3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Evan Budz &amp; Colin Cameron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FA5477-F1DE-77B1-F127-974498822DCA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N17
ePills – Set it and Forget it!
Charles R. Beaudoin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8D2EEC-583A-91B3-66A0-4D0A18AA4EC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000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F055D9-6553-0212-6B29-6499CEAD5E70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Hillfield Strathallan College Awards of Excellence - Scientific Process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3678A1-8F21-83B9-BD1B-C3C185E983A9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Nicholas Pacifici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1DC72-BCDB-53D0-C9A7-E1A18137E67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E13
The COVID Cardiac Connection: A Novel Pre-participation Screening Tool 
St. Mary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883DA-FBCE-8B5C-CAF3-1D2243C7A55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7299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93C5A-0A3F-10E7-587D-CA1EEEE822A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Hillfield Strathallan College Awards of Excellence - Innovation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BC721B-247A-BB63-F359-DC0135CE3038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Melin Feng &amp; Aileen Feng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E5DD7-1E77-DE2E-F38F-70DAD2F4CA7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F10
Investigating the Effect of Gene Therapy on Type 1 Diabetes and its Potential as a Future Treatment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2570C9-AA47-CA46-E63A-0733DC020C6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5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601200" y="5867400"/>
            <a:ext cx="2133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Segoe UI" panose="020B0502040204020203" pitchFamily="34" charset="0"/>
              </a:rPr>
              <a:t>Silver Level Sponsors</a:t>
            </a:r>
          </a:p>
        </p:txBody>
      </p:sp>
      <p:pic>
        <p:nvPicPr>
          <p:cNvPr id="10" name="Picture 6" descr="Hamilton-Wentworth Catholic School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841" y="2299649"/>
            <a:ext cx="4420262" cy="23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483" y="127523"/>
            <a:ext cx="5783237" cy="2559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361" y="2687547"/>
            <a:ext cx="3052549" cy="16114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3951D-D6AE-DE55-C335-DD24D7C4E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798" y="-69633"/>
            <a:ext cx="3419475" cy="2562225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0F570705-EE1E-B9D2-5EED-B503F38B7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027" y="5233051"/>
            <a:ext cx="5296468" cy="127097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F47C44-74B1-924E-B4D5-82AE0837EC33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Hillfield Strathallan College Entrance Scholarship Award 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08233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B7C7C8-0CA6-A5C7-B6EE-F2EAB329333A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Hillfield Strathallan College Entrance Scholarship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72D5A-3710-5577-E56D-FB259E72A4D5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Efthimiadis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395632-FDFC-55B3-5CD3-7B0513AE93F2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L16
Development of an AI Convolutional Neural Network for Diagnostic Screening of  Basal Cell Carcinoma 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0D550-DE78-9993-2FD0-05F30D23292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190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A6D42F-BCEE-3C5F-8FAE-42DEA81EC0C3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John W. Howard Materials Research Award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399190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C3F382-67B2-E4CB-3805-69FB204EDAF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John W. Howard Materials Research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5ED536-D372-15C1-8DA2-295E2B4CC37E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76DB03-3893-8253-4144-A494ADB06FC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7A9C2-F45F-253C-A65C-37644D545F5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245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73610C-5E42-4AD7-F715-6712A207E758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Indigenous Peoples of Canada Scientific Study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07737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8780B9-1A8B-2766-BF46-C953CA5D9C2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Indigenous Peoples of Canada Scientific Study Award - Second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F6984-C108-2543-6103-27A753C1DF5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Filip Veljkovic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8E510-2199-1386-45F8-583A52B5C62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N05
SODIS in Canada: A "Cool" Way to Disinfect Water
Charles R. Beaudoin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235F7B-1841-65C1-A7F3-3B7E72DF8B2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8333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70F910-620F-14D2-391E-7E21BAFFD6A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Indigenous Peoples of Canada Scientific Study Award - First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79C45-551B-6E89-1C2D-9FB916D388B9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Fiza  Mehfil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C35AD-934B-C7DF-DCE1-270B21A16966}"/>
              </a:ext>
            </a:extLst>
          </p:cNvPr>
          <p:cNvSpPr txBox="1"/>
          <p:nvPr/>
        </p:nvSpPr>
        <p:spPr>
          <a:xfrm>
            <a:off x="228601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K18
Exploring Mercury Remediation Options for Grassy Narrows
Sam Sherratt Public School
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73A491-584D-1095-D38A-19FFCD57797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13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CF111A-8D19-DB82-9EFC-35E2CB0ECE91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IEEE (Institute of Electrical and Electronic Engineers) Hamilton Section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94879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9BA8C0-3344-E963-BB94-AF4E483E004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IEEE (Institute of Electrical &amp; Electronic Engineers) Hamilton Section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5D214-E7EF-F6BF-343A-8D3658B8E4C7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8A6AE5-9FD9-095A-644B-613EED8B833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70F2E-5A85-D4EA-B12D-10DA2C33D3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001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74A8A1-64D9-4F11-F25A-82174723FBD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IEEE (Institute of Electrical &amp; Electronic Engineers) Hamilton Section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FC2BC1-FD60-8EB7-BC92-6084C469A54C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Jason Bae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C29E4-371D-75C9-5006-FD4F864B9E8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P10
ADHD Treatment: Finding the Effectiveness of Fine Motor Learning on Attention Levels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249B1-5555-37FD-2016-3664C561F6D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14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3" name="Rectangle 5"/>
          <p:cNvSpPr>
            <a:spLocks noChangeArrowheads="1"/>
          </p:cNvSpPr>
          <p:nvPr/>
        </p:nvSpPr>
        <p:spPr bwMode="auto">
          <a:xfrm>
            <a:off x="2379305" y="2743203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1800" b="1">
              <a:solidFill>
                <a:schemeClr val="tx1"/>
              </a:solidFill>
              <a:latin typeface="Segoe UI" panose="020B0502040204020203" pitchFamily="34" charset="0"/>
            </a:endParaRPr>
          </a:p>
        </p:txBody>
      </p:sp>
      <p:pic>
        <p:nvPicPr>
          <p:cNvPr id="14" name="Picture 10" descr="C:\data\clients\basef\Artwork\2010\OPGCO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84" y="3560463"/>
            <a:ext cx="3848100" cy="157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71274BD1-AF0E-6E47-EA97-7FDAB1D0F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867400"/>
            <a:ext cx="2133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Segoe UI" panose="020B0502040204020203" pitchFamily="34" charset="0"/>
              </a:rPr>
              <a:t>Silver Level Sponsors</a:t>
            </a:r>
          </a:p>
        </p:txBody>
      </p:sp>
      <p:pic>
        <p:nvPicPr>
          <p:cNvPr id="3" name="Picture 13" descr="C:\data\clients\basef\Artwork\2010\Taylor Leibow logo.gif">
            <a:extLst>
              <a:ext uri="{FF2B5EF4-FFF2-40B4-BE49-F238E27FC236}">
                <a16:creationId xmlns:a16="http://schemas.microsoft.com/office/drawing/2014/main" id="{AE5984B6-3DCE-FF5F-DACD-B9471FF34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687" y="3864616"/>
            <a:ext cx="4724400" cy="87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2DF9393-D6B8-537A-6CAB-710A113C8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83" y="1125221"/>
            <a:ext cx="4233080" cy="1178557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95FE1A8-9FE7-B863-80A3-0E4352B60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863" y="591447"/>
            <a:ext cx="5222542" cy="192197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AFFA33-BA4C-F3B9-8548-2E709FED4694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International Science &amp; Engineering Affiliated Fair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277065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FA7A93-CB81-2CAB-C823-1F82272C361B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American Psychological Association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C10AE-F4A4-ED3F-7B75-77B94B95D73D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Kevin Deng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DA0B06-5552-1F7A-DA06-9F02DD5DE19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P19
Attention: A Comparison Between Visual and Auditory Stimuli Under Highly Externally Valid Conditions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59FC2-14B6-9CE1-58D0-CD19F83AC99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0586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5464DC-65E6-A4A8-46AD-A768392CE53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The National Geographic That's Geography - Cultivating Empathy for the Earth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C8188-2D3C-2639-0164-543AC06143ED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Zixuan Li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95A2EE-667D-D492-8BDA-FD80332FAD1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M12
Bionic Squid-inspired Robot Facilitating Underwater Monitorization and Preservation of Coral Reefs
Ridley College
St. Catharines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0DAB0-ACDC-ADB8-B906-4581F62333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1532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AC39B7-5442-80DB-2ECF-1E9DF9664562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Ricoh USA, Inc.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1FF5B-54DC-EE38-E8DC-E3D54B3D0176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33835B-3360-9EBD-DEF7-FF98A1DF6988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60CC35-9036-9033-D29B-543F5154D29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7041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A776F1-56E6-97C7-1817-936096FB79DD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Society for In Vitro Biology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9A00C-D043-D181-B815-7C476B55BA17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Misimi Sanni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FF575-FC7C-89A2-9B05-D89DDEAB24BD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P17
Emerging Prosthetics
Appleby College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E4FC8-8AB2-150F-BF09-E44044C4994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5168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9CDA94-9D57-75D4-3934-31E55A094044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U.S. Agency for International Development (USAID)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8A90C-6768-C501-04ED-B8FB9F62E971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Isra Bashir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32CDC-141F-9797-BB0D-4A8577275BD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C07
Sugar High! - Integrating glucose and ketone testing in a novel design to improve prevention of DKA 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8FF29-DB7A-B576-4BD3-8F6C9CA15D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5684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91CD65-40B5-AE94-A677-871DD77D21E0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Yale Science &amp; Engineering Association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380A5-1350-26A2-EA93-8A9379867D26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Aahaan Maini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55CDDF-74F6-D02D-385B-6D47BE9929A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M17
Circulate: Designing an Algorithmic Blood Distribution System to Tackle the Indian Blood Shortage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B5EE11-EA30-55F2-75E2-F27C584DCF7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5977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5C614C-B827-4EBD-38C0-EE1E7826798C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Laurentian Chapter of SETAC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392688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CEB29-0E18-B00F-468B-33E2CE44324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Laurentian Chapter of SETAC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A4B4C-450A-D241-C32C-58E3B7A85B25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Filip Veljkovic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9C626-4B72-9B0F-98DC-416F4B32018E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N05
SODIS in Canada: A "Cool" Way to Disinfect Water
Charles R. Beaudoin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3D3CB2-FC18-7C57-544A-DF49C5113B3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9285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8D6900-8AC4-7D67-CF21-1F52F48BCDF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Laurentian Chapter of SETAC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B90F1-A2F3-84BF-1F48-6574DA36C522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Sam Bae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A1AC78-F777-2B06-BF56-565A152769E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F02
Creating bioplastic that has the most effective adsorption on atmospheric aerosol particles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20FDA-F516-DA23-785E-E2DB7BFB1BF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37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900487"/>
            <a:ext cx="3409950" cy="1343025"/>
          </a:xfrm>
          <a:prstGeom prst="rect">
            <a:avLst/>
          </a:prstGeom>
        </p:spPr>
      </p:pic>
      <p:pic>
        <p:nvPicPr>
          <p:cNvPr id="25" name="Picture 2" descr="C:\Users\David\Documents\BASEF\Logos\STLE Logo.png">
            <a:extLst>
              <a:ext uri="{FF2B5EF4-FFF2-40B4-BE49-F238E27FC236}">
                <a16:creationId xmlns:a16="http://schemas.microsoft.com/office/drawing/2014/main" id="{1097C7EF-28EC-4CB6-B126-86375FB97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0475" y="750275"/>
            <a:ext cx="3784600" cy="1687317"/>
          </a:xfrm>
          <a:prstGeom prst="rect">
            <a:avLst/>
          </a:prstGeom>
          <a:noFill/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691ABD51-BFD5-AE39-DAFC-96ABDF36D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867400"/>
            <a:ext cx="2133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Segoe UI" panose="020B0502040204020203" pitchFamily="34" charset="0"/>
              </a:rPr>
              <a:t>Bronze Level Sponsors</a:t>
            </a:r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A74477-B7EC-0B8C-D62E-C9E105BE0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177" y="703650"/>
            <a:ext cx="4069976" cy="159587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17C1193-9ABA-0862-0A5D-3D4BEDF08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564" y="3956471"/>
            <a:ext cx="4276164" cy="104279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74F1B8-4F1E-5330-989D-02CDD6BC0BD1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Dr. Colin J.L. Lock Memorial Chemistry Award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76398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448FC3-FA4C-5913-A814-272246A44F8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Dr. Colin J.L. Lock Memorial Chemistry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AF8A4-9937-704C-5C6F-598BE3E2D3F1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Akshin Makkar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A980B-413B-D31A-D32E-E70F9EB4FAFA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J14
Optimizing Dye-Sensitized Solar Cell's (DSSC's) by Concentration Variation 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6E40BC-9CE9-6573-36DE-2CD46C4DF2E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2530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0F3BD6-29EC-5F17-A52A-218190B62950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Ola Lunyk-Child Memorial Health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901936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BEB05F-6B06-DD0F-11BA-77D222EF718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Ola Lunyk-Child Memorial Health Science Award - Third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6B7C5-3C2A-EAAB-4B54-3F0A5D3D33DA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Daniel Lu &amp; Thomas Seoh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555AC7-E38C-EB05-B937-73E1B7E256AC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C14
Virtual Schooling Impacts on Adolescents' Mental Health Using the Instrumental Approach of PHQ-A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A4F13-F100-E8CF-AD3F-85B1B064D0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0361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CFE2BB-4038-2CD6-D4DD-C3E51DC27DAB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Ola Lunyk-Child Memorial Health Science Award - Second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8B6ED3-5531-DAEA-0234-5142EE1A7EA4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Aahaan Maini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FE194-3245-7409-8F65-20CCFD37D66C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M17
Circulate: Designing an Algorithmic Blood Distribution System to Tackle the Indian Blood Shortage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4F92AD-6D3C-2D23-860E-9DFE0F4AD8E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385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97CCC-4BE0-1933-EC96-944DB6714B5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Ola Lunyk-Child Memorial Health Science Award - First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AB697-465B-048D-F291-0B5FC2128DE0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Efthimiadis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3DE300-BF3D-1C13-B604-BF7228F40FAA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L16
Development of an AI Convolutional Neural Network for Diagnostic Screening of  Basal Cell Carcinoma 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0ACD4-C1CA-02A0-3382-DA46662B2C1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769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2E8C5A-EFC9-8B5E-2695-3F5F7BED4005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Mahut-Brent Award for Young People in Science and Engineering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962239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A0030A-F89E-5732-D6AF-AABA81DFC56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Mahut-Brent Award for Young People in Science and Engineering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3C6C23-53B4-0E03-3011-5AF5AB3E1BD1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Kiera Mitchell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35682C-3D61-91EE-5B66-1AC16D2E84A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F05
Refining DNA Extraction for Potential Bioplastic Use
Delhi District Secondary School
Delhi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F4CCD-C663-BDE0-BB5C-50ABE18DF1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8489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F7B27-BB2E-88E8-C2A4-10015A2A60CC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McMaster University Department of Chemistry and Chemical Biology Award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167248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1A88CD-65CD-6296-920C-2AE0FBBFC156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McMaster University Department of Chemistry and Chemical Biology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BC6FC-1FEA-DDCC-09CD-6D2BE8D2C937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Sahith  Rajkumar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9E72CF-09BB-103F-0815-6D0CD5420515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B02
Fighting Free Radicals: Comparing the Antioxidant Effects of Vitamins
Hillfield Strathallan College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1BFA83-F636-FFCC-437B-B46CD371179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44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436C6BB-E882-4777-8398-258D8B6C9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36236"/>
            <a:ext cx="5626623" cy="1254358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6F308461-B187-034B-BD90-2F98DD18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867400"/>
            <a:ext cx="2133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Segoe UI" panose="020B0502040204020203" pitchFamily="34" charset="0"/>
              </a:rPr>
              <a:t>Bronze Level Sponsors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6A6F06B-3E00-AC79-9B59-1BB8B8193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9" y="901415"/>
            <a:ext cx="4572000" cy="1524000"/>
          </a:xfrm>
          <a:prstGeom prst="rect">
            <a:avLst/>
          </a:prstGeom>
        </p:spPr>
      </p:pic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F4F9EC-5D0C-39E7-707D-7B0960AF1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424" y="3645124"/>
            <a:ext cx="3944470" cy="8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00950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F244CE-D560-64CE-791F-35663F14BFDA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McMaster University Department of Chemical Engineering 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508855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FDC9B5-78EF-53CD-2413-804C32CA94B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McMaster Department of Chemical Engineering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1CA44-11C4-0400-EA17-2585FD1D8E6E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Sam Bae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D3B52-909E-A335-5DD1-ECC01029C22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F02
Creating bioplastic that has the most effective adsorption on atmospheric aerosol particles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A31115-C777-6C2C-52DC-06926E5C7C6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5282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364D7-6ED6-9F43-5D8A-EB66F612A011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McMaster University Faculty of Engineering Entrance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012621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AB9068-91BC-4F22-ACA0-D03ABDF49DC4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McMaster University Faculty of Engineering Entrance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0672A-9925-A21C-A0F2-CBE5F4FAFF0F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Caitlin Phillips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5092A-D45F-882E-7578-2DACFDDA60E4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K03
ASL Digital Interpreter
North Park Collegiate and Vocational School
Brantford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3248A-BA64-E455-5E10-0CED4EE7DA1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9590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F4299E-DE4E-2C32-9E16-9308E97EA34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McMaster University Faculty of Engineering Entrance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291E04-CF06-4990-0620-B6E0ED389A34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Kadhir  Ponnambalam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82249-77D0-A4B6-BD33-3D3510CA0A3B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P01
Electrotaxis Of The Tardigrade Species Hypsibius. sp
Hillfield Strathallan College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E64CE-E1C7-84DA-E4A3-A52738D7665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1271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4EFCF1-849E-CB42-5403-EEA6AAB01953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McMaster University School of Geography and Earth Sciences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341721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21C63A-AD3D-2594-2204-2C15EDC0D3C0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Earth and Environmental Sciences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93D25-9E37-82CB-713E-DA44571520F4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Maria Chzhen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9F3E1-BB1C-300D-EB10-BFB6B335BDFD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K09
Comparison of regression algorithms for multivariable drought analysis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DC8BB-7E02-6C7D-38AF-B235536F0A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8743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0E3F44-64FE-B16C-2EB1-F819FCC7021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Geography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91DE56-5F29-4261-9F74-CA680A10934F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Filip Veljkovic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8D018-AAB6-751F-8F6E-DFAC9EF4E1E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N05
SODIS in Canada: A "Cool" Way to Disinfect Water
Charles R. Beaudoin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E9301-244E-655D-362D-F2B769197E4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1571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88DB63-CD02-07A6-DC1B-60A1D9C8C189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Mechanical Contractors Association Hamilton Niagara Award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301127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30BCA7-2455-F96E-E46B-A8A6D22655FB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Mechanical Contractors Association Hamilton Niagara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5A0013-DE00-750B-E36D-072BF89D386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513DB-3AF3-E181-2B46-18F15B29C9D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ACD29-B48B-6E12-6F2E-309565D487E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EA2E8A66-8BA0-4C1C-8B50-9C46170EB5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" y="1274548"/>
            <a:ext cx="5123698" cy="1011938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BB3FAF63-DC9A-56E3-0036-F14606AB1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867400"/>
            <a:ext cx="2133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Segoe UI" panose="020B0502040204020203" pitchFamily="34" charset="0"/>
              </a:rPr>
              <a:t>Bronze Level Sponsors</a:t>
            </a:r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131FBE9-6B47-CD7B-BFD4-5CCEB9B34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836" y="718788"/>
            <a:ext cx="2912375" cy="1569350"/>
          </a:xfrm>
          <a:prstGeom prst="rect">
            <a:avLst/>
          </a:pr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526AA187-BB4A-A39D-0B7B-3BA4A6911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457" y="3255279"/>
            <a:ext cx="2128624" cy="2710644"/>
          </a:xfrm>
          <a:prstGeom prst="rect">
            <a:avLst/>
          </a:prstGeom>
        </p:spPr>
      </p:pic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0D8DE790-45BE-15BB-117F-B8303B0D4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097" y="3230573"/>
            <a:ext cx="2732963" cy="27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41945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38DE7B-D42A-8E70-0B0B-8FAF46533EE0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Mohawk College Building &amp; Construction Sciences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53959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5928E5-5304-8846-ECA5-20A5135BAF9B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Mohawk College Building &amp; Construction Sciences Awards - Civil Engineering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5B159-CD35-E10A-E564-E49D493F89F3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Abhay Sharma  &amp; Nehan Khan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CB46C-F37F-9C33-87EC-ED375D1CA608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P08
Optimal Materials for a Wind Turbine
Dr. David R Williams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F74A7F-8115-49FF-8555-5E53BC10641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5448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6CCAC5-40B0-A193-739D-AF318FEA4D96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Mohawk College Building &amp; Construction Sciences Awards - Transportation Engineering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4A117D-1B7F-CB44-B1A8-270C81F81585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A7291-62DC-82ED-7194-3E4685AE95E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FA43D-75D4-EEF1-6729-D980A03674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3364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412E0F-20F0-1813-FAC4-0019A2157AF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Mohawk College Building &amp; Construction Sciences Awards - Building Sciences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FFF061-9086-9D5F-DB2F-3840A0FEA9F3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Eesa Latif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4B2C0-8422-1067-1E65-FEB7344AEDB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J04
Investigating the Effectiveness of Insulation
Al-Falah Islamic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31F369-72BB-480F-2505-655567F787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3627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5E5229-315F-BA22-4038-B363DADF30A0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Mohawk College Electrical Engineering Technology Awards 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709086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B72937-D456-4D31-C8FD-B81496AF08E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Mohawk College Electrotechnology - Computer Engineering Technology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952FB-DD20-4B54-FF4A-3851CA6F62AB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Zixuan Li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B030A7-654D-BCE2-0D67-367B98F189B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M12
Bionic Squid-inspired Robot Facilitating Underwater Monitorization and Preservation of Coral Reefs
Ridley College
St. Catharines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6D80E-EADF-9DFC-3749-4CBAEBAC89E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1740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D7CAD8-2D4F-C924-5188-11B63CAF7B27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Mohawk College Electrotechnology - Electrical Engineering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2838A-899E-6864-72B5-8BB4C4356A48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9EFCF-4A27-5826-E9BE-797CE203181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4FEE26-70EA-53AB-E14F-40B6BBFDC9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1138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E3ACF-BDF2-CD05-3131-D9ECAE1DEC9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Mohawk College Electrotechnology - Energy Systems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3010B-4EB5-1B9D-60BF-5D55556965CF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Jason Bae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646E6-25D8-85AC-E7A3-81B473093CCC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P10
ADHD Treatment: Finding the Effectiveness of Fine Motor Learning on Attention Levels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94D9AE-2246-3FCA-94D9-E7F9D932B17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977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3302E7-25F5-EFF3-ABB7-616A9E7B56FD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Mohawk College Mathematics Awards</a:t>
            </a:r>
          </a:p>
        </p:txBody>
      </p:sp>
    </p:spTree>
    <p:extLst>
      <p:ext uri="{BB962C8B-B14F-4D97-AF65-F5344CB8AC3E}">
        <p14:creationId xmlns:p14="http://schemas.microsoft.com/office/powerpoint/2010/main" val="16196120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7C458E-232F-5F37-A081-AACCA09E94C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Mohawk College Mathematics Awards - Junior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31474-9B13-6643-542A-C252842E2F64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Maya Parachin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E71A8-B63A-1453-5115-1C21CE14866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G07
THE FRYTASTIC FRY FIT
Oakville Christian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AD94F-FC0D-1DC9-EEC8-DED291BFEFE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44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55" y="2235557"/>
            <a:ext cx="3433796" cy="1712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259D37-FA3B-43F7-9E96-3F17B445C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30" y="2184378"/>
            <a:ext cx="4059979" cy="1523913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075206D9-D1CB-9D4C-EF5E-D145E0E55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867400"/>
            <a:ext cx="2133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Segoe UI" panose="020B0502040204020203" pitchFamily="34" charset="0"/>
              </a:rPr>
              <a:t>Friends of BASEF</a:t>
            </a:r>
          </a:p>
        </p:txBody>
      </p:sp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EB0457-7B6A-94B3-9CBC-BAAC1EAFCD4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Mohawk College Mathematics Awards - Senior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60CF54-7AE7-562E-840E-1EC78DC5E4FF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Maria Chzhen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11C5D-90DB-0460-7A0E-3523B012A06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K09
Comparison of regression algorithms for multivariable drought analysis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56C549-138F-1EF8-D090-001AFB3791A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924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A86EC7-FFD4-0EEC-299A-2AC3303AB1D1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Mohawk College Computer Science &amp; Information Technology Excellence Awards</a:t>
            </a:r>
          </a:p>
        </p:txBody>
      </p:sp>
    </p:spTree>
    <p:extLst>
      <p:ext uri="{BB962C8B-B14F-4D97-AF65-F5344CB8AC3E}">
        <p14:creationId xmlns:p14="http://schemas.microsoft.com/office/powerpoint/2010/main" val="221953293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E31640-9B5D-C16A-EADB-DDB31D03BC7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Mohawk College Computer Science &amp; Information Technology Excellence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489A0-C811-504A-B498-AC3BFBA550DE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0B3ED3-93D2-6C1B-6694-77098D89FECC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AD3E4-2660-D402-F0DD-812D7F00DB9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2952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3B0B01-2E16-9ADE-129A-F09DF92B007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Mohawk College Computer Science &amp; Information Technology Excellence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BC0A93-9697-5C8E-885B-080B15226A0E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Rohan Tuli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1F682-0146-F022-C0F6-B108C89FC9FB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K04
Using YOLO Object Detection To Allow Self-Driving Cars to See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98E19C-1676-174E-F52E-424FC95E24C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365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C7BF7-FFCE-3D4E-318F-F616D04E1290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Mohawk College Computer Science &amp; Information Technology Excellence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CF6AB-FAAE-A73A-196C-289F6B6FD017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Maria Chzhen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AD222-8292-9243-F9BE-78181C04B9AD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K09
Comparison of regression algorithms for multivariable drought analysis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044C8-B9B0-99E8-C3C5-BE40675B8E1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5498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6073D8-C0BD-95D8-75E9-01B1FF37D85A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Nelson Steel Awards </a:t>
            </a:r>
          </a:p>
        </p:txBody>
      </p:sp>
    </p:spTree>
    <p:extLst>
      <p:ext uri="{BB962C8B-B14F-4D97-AF65-F5344CB8AC3E}">
        <p14:creationId xmlns:p14="http://schemas.microsoft.com/office/powerpoint/2010/main" val="334644290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D0873B-A739-E3AD-4DBB-DB643C57AE8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Nelson Steel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34DF6-9795-5ED5-1F65-4FAF7066A45E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Daniel Mansour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3EEEB-62BF-8E30-F7B2-41DB490A85F6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H06
What Substance Removes Rust The Best
Al-Falah Islamic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934362-4FA1-B894-0A0A-F40CFFB4245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2904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A82DA7-5784-0FCC-AAF2-96789B7301F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Nelson Steel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2ABA35-3F32-937C-65D2-312DCFE411A6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Filip Veljkovic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1452B-0EE4-4832-784D-3D146F501FE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N05
SODIS in Canada: A "Cool" Way to Disinfect Water
Charles R. Beaudoin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3EF54-51A7-1122-ECF8-F03F3B91BA2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428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3F7799-179A-20A6-1909-FE23E184EBF6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New Health Scientist Award</a:t>
            </a:r>
          </a:p>
        </p:txBody>
      </p:sp>
    </p:spTree>
    <p:extLst>
      <p:ext uri="{BB962C8B-B14F-4D97-AF65-F5344CB8AC3E}">
        <p14:creationId xmlns:p14="http://schemas.microsoft.com/office/powerpoint/2010/main" val="170749058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7C2CEB-2865-B48E-B9EB-E9076ACA17B7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New Health Scientist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4F58A-0FDD-3E66-9CA4-7C4FE6D208A6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Jacob LeBlanc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5005D4-705E-DAA9-8954-6A8F193B6DE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P11
Sustainability Metrics For Consumer Products Using Open Source Data, Python and QR Code Technology
Pilgrim Wood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50401-4B5D-08EF-C986-841239FB290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80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304802"/>
            <a:ext cx="9067800" cy="60478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tabLst>
                <a:tab pos="1828800" algn="ctr"/>
                <a:tab pos="4572000" algn="ctr"/>
              </a:tabLst>
            </a:pPr>
            <a:r>
              <a:rPr lang="en-CA" sz="1800" b="1">
                <a:solidFill>
                  <a:srgbClr val="006D88"/>
                </a:solidFill>
                <a:latin typeface="Segoe UI"/>
                <a:cs typeface="Segoe UI"/>
              </a:rPr>
              <a:t>Banting and Best ($1000+)</a:t>
            </a:r>
            <a:br>
              <a:rPr lang="en-CA" sz="1800" b="1">
                <a:latin typeface="Segoe UI" panose="020B0502040204020203" pitchFamily="34" charset="0"/>
              </a:rPr>
            </a:br>
            <a:r>
              <a:rPr lang="en-CA" sz="1800" b="1">
                <a:solidFill>
                  <a:schemeClr val="tx1"/>
                </a:solidFill>
                <a:latin typeface="Segoe UI"/>
                <a:cs typeface="Segoe UI"/>
              </a:rPr>
              <a:t>Mike McNally</a:t>
            </a:r>
            <a:br>
              <a:rPr lang="en-CA" sz="1800" b="1">
                <a:latin typeface="Segoe UI" panose="020B0502040204020203" pitchFamily="34" charset="0"/>
              </a:rPr>
            </a:br>
            <a:br>
              <a:rPr lang="en-CA" sz="1800" b="1">
                <a:latin typeface="Segoe UI" panose="020B0502040204020203" pitchFamily="34" charset="0"/>
              </a:rPr>
            </a:br>
            <a:r>
              <a:rPr lang="en-CA" sz="1800" b="1">
                <a:solidFill>
                  <a:srgbClr val="006D88"/>
                </a:solidFill>
                <a:latin typeface="Segoe UI"/>
                <a:cs typeface="Segoe UI"/>
              </a:rPr>
              <a:t>Bondar ($500+)</a:t>
            </a:r>
            <a:br>
              <a:rPr lang="en-CA" sz="1800" b="1">
                <a:latin typeface="Segoe UI" panose="020B0502040204020203" pitchFamily="34" charset="0"/>
              </a:rPr>
            </a:br>
            <a:r>
              <a:rPr lang="en-US" sz="1800" b="1">
                <a:solidFill>
                  <a:schemeClr val="tx1"/>
                </a:solidFill>
                <a:latin typeface="Segoe UI"/>
                <a:cs typeface="Segoe UI"/>
              </a:rPr>
              <a:t>Marvin Cohen</a:t>
            </a:r>
            <a:br>
              <a:rPr lang="en-US" sz="1800" b="1">
                <a:latin typeface="Segoe UI"/>
                <a:cs typeface="Segoe UI"/>
              </a:rPr>
            </a:br>
            <a:r>
              <a:rPr lang="en-US" sz="1800" b="1">
                <a:solidFill>
                  <a:schemeClr val="tx1"/>
                </a:solidFill>
                <a:latin typeface="Segoe UI"/>
                <a:cs typeface="Segoe UI"/>
              </a:rPr>
              <a:t>Steve &amp; Cathy Hayman</a:t>
            </a:r>
            <a:br>
              <a:rPr lang="en-US" sz="1800" b="1">
                <a:latin typeface="Segoe UI"/>
                <a:cs typeface="Segoe UI"/>
              </a:rPr>
            </a:br>
            <a:r>
              <a:rPr lang="en-US" sz="1800" b="1">
                <a:solidFill>
                  <a:schemeClr val="tx1"/>
                </a:solidFill>
                <a:latin typeface="Segoe UI"/>
                <a:cs typeface="Segoe UI"/>
              </a:rPr>
              <a:t>Susan &amp; Peter Olynyk</a:t>
            </a:r>
            <a:br>
              <a:rPr lang="en-US" sz="1800" b="1">
                <a:latin typeface="Segoe UI" panose="020B0502040204020203" pitchFamily="34" charset="0"/>
              </a:rPr>
            </a:br>
            <a:r>
              <a:rPr lang="en-US" sz="1800" b="1">
                <a:solidFill>
                  <a:schemeClr val="tx1"/>
                </a:solidFill>
                <a:latin typeface="Segoe UI"/>
                <a:cs typeface="Segoe UI"/>
              </a:rPr>
              <a:t>Janet McNaught</a:t>
            </a:r>
            <a:endParaRPr lang="en-US" sz="1800" b="1">
              <a:solidFill>
                <a:schemeClr val="tx1"/>
              </a:solidFill>
              <a:latin typeface="Segoe UI"/>
            </a:endParaRPr>
          </a:p>
          <a:p>
            <a:pPr algn="ctr">
              <a:tabLst>
                <a:tab pos="1828800" algn="ctr"/>
                <a:tab pos="4572000" algn="ctr"/>
              </a:tabLst>
            </a:pPr>
            <a:r>
              <a:rPr lang="en-CA" sz="1800" b="1">
                <a:solidFill>
                  <a:srgbClr val="006D88"/>
                </a:solidFill>
                <a:latin typeface="Segoe UI"/>
                <a:cs typeface="Segoe UI"/>
              </a:rPr>
              <a:t>Polanyi ($200+)</a:t>
            </a:r>
            <a:br>
              <a:rPr lang="en-US" sz="1800" b="1">
                <a:latin typeface="Segoe UI" panose="020B0502040204020203" pitchFamily="34" charset="0"/>
              </a:rPr>
            </a:br>
            <a:r>
              <a:rPr lang="en-US" sz="1800" b="1">
                <a:solidFill>
                  <a:schemeClr val="tx1"/>
                </a:solidFill>
                <a:latin typeface="Segoe UI"/>
                <a:cs typeface="Segoe UI"/>
              </a:rPr>
              <a:t>Helen Barton          Dan &amp; Debbie Bowman</a:t>
            </a:r>
            <a:br>
              <a:rPr lang="en-US" sz="1800" b="1">
                <a:latin typeface="Segoe UI" panose="020B0502040204020203" pitchFamily="34" charset="0"/>
              </a:rPr>
            </a:br>
            <a:r>
              <a:rPr lang="en-US" sz="1800" b="1">
                <a:solidFill>
                  <a:schemeClr val="tx1"/>
                </a:solidFill>
                <a:latin typeface="Segoe UI"/>
                <a:cs typeface="Segoe UI"/>
              </a:rPr>
              <a:t>Dr. Nicola Simmons          Steven Brent &amp; Family</a:t>
            </a:r>
            <a:br>
              <a:rPr lang="en-US" sz="1800" b="1">
                <a:latin typeface="Segoe UI" panose="020B0502040204020203" pitchFamily="34" charset="0"/>
                <a:cs typeface="Segoe UI"/>
              </a:rPr>
            </a:br>
            <a:r>
              <a:rPr lang="en-CA" sz="1800" b="1">
                <a:solidFill>
                  <a:schemeClr val="tx1"/>
                </a:solidFill>
                <a:latin typeface="Segoe UI"/>
                <a:cs typeface="Segoe UI"/>
              </a:rPr>
              <a:t>Dana Bee          Paul &amp; Pam Lakin</a:t>
            </a:r>
            <a:br>
              <a:rPr lang="en-CA" sz="1800" b="1">
                <a:solidFill>
                  <a:schemeClr val="tx1"/>
                </a:solidFill>
                <a:latin typeface="Segoe UI"/>
                <a:cs typeface="Segoe UI"/>
              </a:rPr>
            </a:br>
            <a:r>
              <a:rPr lang="en-CA" sz="1800" b="1">
                <a:solidFill>
                  <a:schemeClr val="tx1"/>
                </a:solidFill>
                <a:latin typeface="Segoe UI"/>
                <a:cs typeface="Segoe UI"/>
              </a:rPr>
              <a:t>John &amp; Eleanor O'Flynn</a:t>
            </a:r>
            <a:endParaRPr lang="en-CA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defTabSz="0">
              <a:tabLst>
                <a:tab pos="1828800" algn="ctr"/>
                <a:tab pos="6343650" algn="ctr"/>
              </a:tabLst>
            </a:pPr>
            <a:r>
              <a:rPr lang="en-CA" sz="1800" b="1">
                <a:solidFill>
                  <a:srgbClr val="006D88"/>
                </a:solidFill>
                <a:latin typeface="Segoe UI"/>
                <a:cs typeface="Segoe UI"/>
              </a:rPr>
              <a:t>McGill ($50+)</a:t>
            </a:r>
            <a:r>
              <a:rPr lang="en-CA" sz="1800" b="1">
                <a:solidFill>
                  <a:schemeClr val="tx1"/>
                </a:solidFill>
                <a:latin typeface="Segoe UI"/>
                <a:cs typeface="Segoe UI"/>
              </a:rPr>
              <a:t> </a:t>
            </a:r>
            <a:br>
              <a:rPr lang="en-CA" sz="1800" b="1">
                <a:latin typeface="Segoe UI" panose="020B0502040204020203" pitchFamily="34" charset="0"/>
              </a:rPr>
            </a:br>
            <a:r>
              <a:rPr lang="en-CA" sz="1800" b="1">
                <a:solidFill>
                  <a:schemeClr val="tx1"/>
                </a:solidFill>
                <a:latin typeface="Segoe UI"/>
                <a:cs typeface="Segoe UI"/>
              </a:rPr>
              <a:t>  Jim Casey	                                          Linda Millar</a:t>
            </a:r>
            <a:br>
              <a:rPr lang="en-CA" sz="1800" b="1">
                <a:latin typeface="Segoe UI" panose="020B0502040204020203" pitchFamily="34" charset="0"/>
              </a:rPr>
            </a:br>
            <a:r>
              <a:rPr lang="en-CA" sz="1800" b="1">
                <a:solidFill>
                  <a:schemeClr val="tx1"/>
                </a:solidFill>
                <a:latin typeface="Segoe UI"/>
                <a:cs typeface="Segoe UI"/>
              </a:rPr>
              <a:t>  	</a:t>
            </a:r>
            <a:br>
              <a:rPr lang="en-CA" sz="1800" b="1">
                <a:latin typeface="Segoe UI" panose="020B0502040204020203" pitchFamily="34" charset="0"/>
              </a:rPr>
            </a:br>
            <a:endParaRPr lang="en-CA" sz="1800" b="1" i="1">
              <a:solidFill>
                <a:srgbClr val="006D88"/>
              </a:solidFill>
              <a:latin typeface="Segoe UI" panose="020B0502040204020203" pitchFamily="34" charset="0"/>
            </a:endParaRPr>
          </a:p>
          <a:p>
            <a:pPr algn="ctr">
              <a:tabLst>
                <a:tab pos="1828800" algn="ctr"/>
                <a:tab pos="4572000" algn="ctr"/>
              </a:tabLst>
            </a:pPr>
            <a:r>
              <a:rPr lang="en-CA" sz="1800" b="1" i="1">
                <a:solidFill>
                  <a:srgbClr val="006D88"/>
                </a:solidFill>
                <a:latin typeface="Segoe UI"/>
                <a:cs typeface="Segoe UI"/>
              </a:rPr>
              <a:t>In addition, BASEF has received donations from a number of individuals</a:t>
            </a:r>
            <a:br>
              <a:rPr lang="en-CA" sz="1800" b="1" i="1">
                <a:latin typeface="Segoe UI" panose="020B0502040204020203" pitchFamily="34" charset="0"/>
              </a:rPr>
            </a:br>
            <a:r>
              <a:rPr lang="en-CA" sz="1800" b="1" i="1">
                <a:solidFill>
                  <a:srgbClr val="006D88"/>
                </a:solidFill>
                <a:latin typeface="Segoe UI"/>
                <a:cs typeface="Segoe UI"/>
              </a:rPr>
              <a:t>who wish to remain anonymous</a:t>
            </a:r>
            <a:br>
              <a:rPr lang="en-US" sz="1800" b="1">
                <a:latin typeface="Segoe UI" panose="020B0502040204020203" pitchFamily="34" charset="0"/>
              </a:rPr>
            </a:br>
            <a:endParaRPr lang="en-US" sz="1800" b="1">
              <a:solidFill>
                <a:schemeClr val="tx1"/>
              </a:solidFill>
              <a:latin typeface="Segoe UI" panose="020B0502040204020203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601200" y="6096000"/>
            <a:ext cx="20574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r"/>
            <a:r>
              <a:rPr lang="en-US" sz="2400">
                <a:solidFill>
                  <a:srgbClr val="000000"/>
                </a:solidFill>
                <a:latin typeface="Segoe UI" panose="020B0502040204020203" pitchFamily="34" charset="0"/>
              </a:rPr>
              <a:t>Benefactors</a:t>
            </a:r>
          </a:p>
        </p:txBody>
      </p:sp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5F18C6-8E98-8244-6671-1A31C858439D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Nikola Tesla Innovation Awards</a:t>
            </a:r>
          </a:p>
        </p:txBody>
      </p:sp>
    </p:spTree>
    <p:extLst>
      <p:ext uri="{BB962C8B-B14F-4D97-AF65-F5344CB8AC3E}">
        <p14:creationId xmlns:p14="http://schemas.microsoft.com/office/powerpoint/2010/main" val="338399244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32B0C2-8DF2-133F-6BF5-29662AB476E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Nikola Tesla Innovation Award - 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46E88-53E6-EFED-9EE8-2CC3FC41D49D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Jacob Feltham &amp; Evan Cushing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83B62E-1285-39CC-075B-A351951E1E2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M15
Life is a Highway
St. Augustine
Dundas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4E2EFB-4D2F-A528-4952-8B5E1004195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4947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5B237F-8534-893E-D3CC-F9FA7A750007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sv-SE" sz="2600">
                <a:solidFill>
                  <a:srgbClr val="000000"/>
                </a:solidFill>
                <a:latin typeface="+mn-lt"/>
              </a:rPr>
              <a:t>Nikola Tesla Innovation Award - Silver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17070-23BD-B0C8-6C22-F78FC8BB1230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448872-EEBB-71D4-C9E9-55B7600BD3D5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4056C4-984F-EAF1-4E91-81155D7C89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4773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0C46CB-06B0-5A76-489C-73647AD00D98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Nikola Tesla Innovation Award - Gold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A02FA-07BE-79AD-C1A6-AA9309CAF6A0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Farhan Noor &amp; Ethan Mai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A7AB6-0C80-6C44-B473-53ACD525FFD5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G03
Wireless Energy Transfer Using a Tesla Coil 
Cathy Wever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886B8-D969-B17B-22E8-50EEBC58189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6988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FAC06F-64D2-8796-D074-527503DBB39C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Procor Engineering Awards</a:t>
            </a:r>
          </a:p>
        </p:txBody>
      </p:sp>
    </p:spTree>
    <p:extLst>
      <p:ext uri="{BB962C8B-B14F-4D97-AF65-F5344CB8AC3E}">
        <p14:creationId xmlns:p14="http://schemas.microsoft.com/office/powerpoint/2010/main" val="380381393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96FCA1-9346-EA62-9416-9F8F5587491D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Procor Engineering Award - Junior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35DB7-0E8A-6046-FED5-A3E8CE10BCE6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Evan Budz &amp; Colin Cameron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25FAD-6A6F-AFA7-A11E-B688CE2A35F2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N17
ePills – Set it and Forget it!
Charles R. Beaudoin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F2CB3-C001-294F-7540-74D5B426232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3139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40C0FC-99F9-0AB2-F00C-87492A62C67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Procor Engineering Award - Intermediate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C824DD-66EA-9414-640F-D7A97514E904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Anish Rathod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EA7E6-C285-EDC1-D9B5-3EE32D407A0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P05
A Deep Learning (Multi-Layer Perceptron) Soil Hydration, pH, TDS, and Turbidity Tracking Device
Burlington Central High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135ED-CC85-627F-1DD7-5780123FCE0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4838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821008-A84B-710A-DFE7-57EB607A499D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Procor Engineering Award - Senior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4952C-416D-91F3-4CDD-A953F6A4590F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D5D70B-8B34-FFD6-E5EF-C3F3C1E9A982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BB24C7-2874-E794-DFBF-2CABCA5DF6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3198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CB056A-DE9F-8A8D-2B26-E6BB807DEC49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Professional Engineers Ontario - Oakville Chapter Awards</a:t>
            </a:r>
          </a:p>
        </p:txBody>
      </p:sp>
    </p:spTree>
    <p:extLst>
      <p:ext uri="{BB962C8B-B14F-4D97-AF65-F5344CB8AC3E}">
        <p14:creationId xmlns:p14="http://schemas.microsoft.com/office/powerpoint/2010/main" val="147208951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D703C3-CB5F-4DF5-AE4E-DE5EF67B476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Professional Engineers of Ontario - Oakville Chapter Engineering Award - Junior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3B2A1-B573-227B-FFC6-C8F0B8EC2C14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Eesa Latif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348D3-E277-2792-8130-CD17BA8B4F4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J04
Investigating the Effectiveness of Insulation
Al-Falah Islamic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9D752-A362-100D-77FE-A0F5B3B95A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88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>
            <a:extLst>
              <a:ext uri="{FF2B5EF4-FFF2-40B4-BE49-F238E27FC236}">
                <a16:creationId xmlns:a16="http://schemas.microsoft.com/office/drawing/2014/main" id="{8C22B4E7-139F-4B91-AC25-4D14B6587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763" y="5791200"/>
            <a:ext cx="2438400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Segoe UI" panose="020B0502040204020203" pitchFamily="34" charset="0"/>
              </a:rPr>
              <a:t>Our Volunteers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A0A669-0D58-E5F7-F13A-7154DD3912DA}"/>
              </a:ext>
            </a:extLst>
          </p:cNvPr>
          <p:cNvGrpSpPr/>
          <p:nvPr/>
        </p:nvGrpSpPr>
        <p:grpSpPr>
          <a:xfrm>
            <a:off x="2235847" y="2097026"/>
            <a:ext cx="7720306" cy="2782057"/>
            <a:chOff x="1117091" y="2097026"/>
            <a:chExt cx="7720306" cy="278205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65BF20-43C4-4FA8-B327-A52E33F8B15A}"/>
                </a:ext>
              </a:extLst>
            </p:cNvPr>
            <p:cNvSpPr txBox="1"/>
            <p:nvPr/>
          </p:nvSpPr>
          <p:spPr>
            <a:xfrm>
              <a:off x="1117091" y="4048086"/>
              <a:ext cx="1655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+mj-lt"/>
                </a:rPr>
                <a:t>Committee</a:t>
              </a:r>
              <a:endParaRPr lang="en-CA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EC44B2-D715-44F4-A3E5-ADBEE61BD83B}"/>
                </a:ext>
              </a:extLst>
            </p:cNvPr>
            <p:cNvSpPr txBox="1"/>
            <p:nvPr/>
          </p:nvSpPr>
          <p:spPr>
            <a:xfrm>
              <a:off x="3163062" y="4048086"/>
              <a:ext cx="15783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+mj-lt"/>
                </a:rPr>
                <a:t>Volunteers</a:t>
              </a:r>
              <a:endParaRPr lang="en-CA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4C54E3-603F-4B1C-ABDE-87805B2E3913}"/>
                </a:ext>
              </a:extLst>
            </p:cNvPr>
            <p:cNvSpPr txBox="1"/>
            <p:nvPr/>
          </p:nvSpPr>
          <p:spPr>
            <a:xfrm>
              <a:off x="5181347" y="4048086"/>
              <a:ext cx="15454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+mj-lt"/>
                </a:rPr>
                <a:t>Safety</a:t>
              </a:r>
              <a:br>
                <a:rPr lang="en-US" sz="2400">
                  <a:solidFill>
                    <a:schemeClr val="tx1"/>
                  </a:solidFill>
                  <a:latin typeface="+mj-lt"/>
                </a:rPr>
              </a:br>
              <a:r>
                <a:rPr lang="en-US" sz="2400">
                  <a:solidFill>
                    <a:schemeClr val="tx1"/>
                  </a:solidFill>
                  <a:latin typeface="+mj-lt"/>
                </a:rPr>
                <a:t>Inspectors</a:t>
              </a:r>
              <a:endParaRPr lang="en-CA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D076CC-E791-4872-A0A2-6C7D05A01BB0}"/>
                </a:ext>
              </a:extLst>
            </p:cNvPr>
            <p:cNvSpPr txBox="1"/>
            <p:nvPr/>
          </p:nvSpPr>
          <p:spPr>
            <a:xfrm>
              <a:off x="7050305" y="4048086"/>
              <a:ext cx="17870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+mj-lt"/>
                </a:rPr>
                <a:t>Registration</a:t>
              </a:r>
              <a:endParaRPr lang="en-CA" sz="240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3" name="Picture 2" descr="A black t-shirt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A2F63128-C064-E012-ECD3-EC80A30A5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51" y="2100076"/>
              <a:ext cx="1537547" cy="1828800"/>
            </a:xfrm>
            <a:prstGeom prst="rect">
              <a:avLst/>
            </a:prstGeom>
          </p:spPr>
        </p:pic>
        <p:pic>
          <p:nvPicPr>
            <p:cNvPr id="7" name="Picture 6" descr="A picture containing text, shirt, sleeve&#10;&#10;Description automatically generated">
              <a:extLst>
                <a:ext uri="{FF2B5EF4-FFF2-40B4-BE49-F238E27FC236}">
                  <a16:creationId xmlns:a16="http://schemas.microsoft.com/office/drawing/2014/main" id="{58CC2ED4-7101-509B-A629-9D253D330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911" y="2100076"/>
              <a:ext cx="1537547" cy="1828800"/>
            </a:xfrm>
            <a:prstGeom prst="rect">
              <a:avLst/>
            </a:prstGeom>
          </p:spPr>
        </p:pic>
        <p:pic>
          <p:nvPicPr>
            <p:cNvPr id="11" name="Picture 10" descr="A picture containing text, shirt, sleeve&#10;&#10;Description automatically generated">
              <a:extLst>
                <a:ext uri="{FF2B5EF4-FFF2-40B4-BE49-F238E27FC236}">
                  <a16:creationId xmlns:a16="http://schemas.microsoft.com/office/drawing/2014/main" id="{4E4ABEFB-33CF-7B7B-3E43-06274C1C2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926" y="2097026"/>
              <a:ext cx="1537547" cy="1828800"/>
            </a:xfrm>
            <a:prstGeom prst="rect">
              <a:avLst/>
            </a:prstGeom>
          </p:spPr>
        </p:pic>
        <p:pic>
          <p:nvPicPr>
            <p:cNvPr id="20" name="Picture 19" descr="A black t-shirt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7F3936AA-6923-5B23-D48F-8B82150C1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2283" y="2133600"/>
              <a:ext cx="1537547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995196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DC6E03-D028-130C-4A4E-B472C59C6906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Professional Engineers of Ontario - Oakville Chapter Engineering Award - Intermedia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498E3-7FCB-5EF7-BA65-6BAD1F6859B9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Anish Rathod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1A887-1D99-DD2E-3950-0EACE4508EAC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P05
A Deep Learning (Multi-Layer Perceptron) Soil Hydration, pH, TDS, and Turbidity Tracking Device
Burlington Central High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DA591-0013-7815-81A4-A33FB363874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895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FDF3E8-6758-BEE4-2674-6EA97BEAEB27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Professional Engineers of Ontario - Oakville Chapter Engineering Award - Senior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324020-47B0-6904-A6F1-1A0E33122576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F7003-2607-1E09-A500-C271EA2D679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B9071-848B-B74C-D4A1-77E65504D52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2880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5BD88-19BB-0E83-209D-635C5210F7E5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The Research Institute of St. Joe's Hamilton, Health Research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208415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8B090-7C3C-9D89-7E63-C2DCC869917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The Research Institute of St. Joe's Hamilton, Health Research Junior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70C53B-A9F0-9B6E-E0F1-FDA4AF27C8C5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Andrea Faber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A309B-59F8-0942-2000-1E8CD58C8334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D05
Bring Back the Memories
Trinity Christian School
Burlinton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4179C6-D1F0-26AA-F8F6-1C52B2EEC8F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1379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6C903C-0F10-995C-0AC6-C807C31CE96E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The Research Institute of St. Joe's Hamilton, Health Research Junior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07D4AF-4036-4A91-D429-7250DA62D66B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Siqi Tan &amp; Yuewen Li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09119E-FB10-C52D-D13A-08666C39BB2A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F12
CRISPR: Ensuring a Memorable Future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C79DC-97BF-9D8B-2E55-ACAED455621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8774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3526E-DEF6-FDD5-D1FE-BB1C2824E4D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The Research Institute of St. Joe's Hamilton, Health Research Intermediate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26215-3A51-BC3B-EA72-24504F878A5B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Claire Marsh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74F46-10EC-08CC-D333-FF12755241FD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D07
Wearable Early Stroke Detection Device Using Electroencephalography
M. M. Robinson High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F9A3D5-CCC8-227A-A0C8-5BC4FA97687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68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C093A7-965D-B8E5-8321-BED9E70BC084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The Research Institute of St. Joe's Hamilton, Health Research Intermediate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BF808-B7E0-793D-1D1C-D20AE02AD86A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Nicholas Pacifici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098CD-F07C-E78F-2C69-249D199FFED2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E13
The COVID Cardiac Connection: A Novel Pre-participation Screening Tool 
St. Mary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9CD08C-2526-2486-6213-DA9CB8518B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5467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6621A2-1B92-7B56-6CEB-BA5B53970DBA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Rotary Club of Hamilton Stoney Creek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088464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19C9A8-853C-186C-8482-B5830744FD7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Rotary Club of Hamilton Stoney Creek Award - Third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674D39-A201-0BD0-FCD8-6801548701A5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Farhan Noor &amp; Ethan Mai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6971B-453A-029D-47C2-15E259BFEB39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G03
Wireless Energy Transfer Using a Tesla Coil 
Cathy Wever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BA3DA-FB84-380F-23FD-E0B9D3ACEB2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75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E2F015-0510-30D6-7BE3-FAFAA5934EAA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Rotary Club of Hamilton Stoney Creek  Award - Second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5E9C5-48C4-4556-0417-CFE77AB1FA08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000">
                <a:solidFill>
                  <a:srgbClr val="000000"/>
                </a:solidFill>
                <a:latin typeface="+mn-lt"/>
              </a:rPr>
              <a:t>Eh Ku Ku Soe Eh Ku Ku Soe &amp; Syeda Aadina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F5F40-13BC-5F56-BF27-DBBF0FEC0D1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J05
How Solar Panels Work 
Cathy Wever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37D1D2-692D-82E2-F713-CD4EB079C9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063A02-6C6A-4484-BF52-ABAB0A07FAA8}"/>
              </a:ext>
            </a:extLst>
          </p:cNvPr>
          <p:cNvSpPr txBox="1"/>
          <p:nvPr/>
        </p:nvSpPr>
        <p:spPr>
          <a:xfrm>
            <a:off x="388619" y="385482"/>
            <a:ext cx="11414759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54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Welcome to the</a:t>
            </a:r>
            <a:endParaRPr lang="en-CA" sz="540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2023</a:t>
            </a:r>
            <a:endParaRPr lang="en-CA" sz="5400" b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>
                <a:solidFill>
                  <a:srgbClr val="000000"/>
                </a:solidFill>
                <a:latin typeface="Segoe UI"/>
                <a:cs typeface="Segoe UI"/>
              </a:rPr>
              <a:t>Bay Area  Science &amp; Engineering Fair</a:t>
            </a:r>
          </a:p>
          <a:p>
            <a:pPr algn="ctr">
              <a:spcBef>
                <a:spcPts val="0"/>
              </a:spcBef>
            </a:pPr>
            <a:r>
              <a:rPr lang="en-US" sz="4800" b="1">
                <a:solidFill>
                  <a:srgbClr val="000000"/>
                </a:solidFill>
                <a:latin typeface="Segoe UI"/>
                <a:cs typeface="Segoe UI"/>
              </a:rPr>
              <a:t>sponsored by</a:t>
            </a:r>
            <a:endParaRPr lang="en-US" sz="4800" b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2EEC924-6E44-1378-648F-1E8158701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356" y="4244788"/>
            <a:ext cx="7551662" cy="201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2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4098" y="2519551"/>
            <a:ext cx="71433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Segoe UI" panose="020B0502040204020203" pitchFamily="34" charset="0"/>
              </a:rPr>
              <a:t>Are you ready?</a:t>
            </a:r>
            <a:endParaRPr lang="en-CA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905461"/>
      </p:ext>
    </p:extLst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308086-D5D0-3206-030E-B3D112F0563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Rotary Club of Hamilton Stoney Creek Award - First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8356D-6EF9-48A0-A9B1-1B845533D967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Hanniel Ndibmun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9676C6-9D7C-49AA-5B43-C8B48FD061EB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H10
Electrophoresis and Chromatography
Cathy Wever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614F7-BC8B-3522-39B7-2EF79CCFA57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1709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CA2C45-2E2B-FEB9-FBBD-25E606FA13C5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Royal Botanical Gardens Award</a:t>
            </a:r>
          </a:p>
        </p:txBody>
      </p:sp>
    </p:spTree>
    <p:extLst>
      <p:ext uri="{BB962C8B-B14F-4D97-AF65-F5344CB8AC3E}">
        <p14:creationId xmlns:p14="http://schemas.microsoft.com/office/powerpoint/2010/main" val="391197131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3BF46-9CA4-EFE4-8AB6-BE4D2A2870E2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Royal Botanical Gardens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7B6D12-5692-0FF9-EEBE-84EA9DD04D08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Jordan LeBlanc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24CB80-5307-7DA4-C2DF-CB2FC47667FF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P06
Transferring Pollen Using a Mechanical Bee
St. Matthew Elementary School 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B2317-B982-166D-DBC2-D16835A60E6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565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BCBB49-31A4-9FD4-4A0C-4DA89BCA149E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Sanofi Biogenius Canada Award</a:t>
            </a:r>
          </a:p>
        </p:txBody>
      </p:sp>
    </p:spTree>
    <p:extLst>
      <p:ext uri="{BB962C8B-B14F-4D97-AF65-F5344CB8AC3E}">
        <p14:creationId xmlns:p14="http://schemas.microsoft.com/office/powerpoint/2010/main" val="444550265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F037B-7C7D-CB68-DA73-63A783EBF0FA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Sanofi Biogenius Canada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ED73A6-1892-9109-647D-0CE3B34496CD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Isra Bashir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43BCBC-5A8B-AEA1-2C84-B379F507212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C07
Sugar High! - Integrating glucose and ketone testing in a novel design to improve prevention of DKA 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2FC3B-3AFD-52A2-67D1-3C24C803646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6669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BA370E-2662-E47C-401D-8BA84E05A82E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Dr. Nicola Simmons Award in Cognition Studies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03790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057F42-A07A-1F8E-0E6F-63298A9E618A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Dr. Nicola Simmons Award in Cognition Studies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7F7B1-55CC-90E8-C094-99582D3407BA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Akshara Yamsani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5CCCE-50EA-C8B6-90CB-68347B1096A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D08
Optimal Ambient Conditions for ASD Spectrum Concentration
Dr. David R Williams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DB3BB6-479A-A792-1C59-1D011BF31E5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0818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9166DB-71D2-64E1-C9B2-C5C9A946DF45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Society of Tribologists &amp; Lubrication Engineers - Hamilton Section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12518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0FD47-4779-7BCA-A63E-E01B1FCC7CD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STLE Tribology/Friction Reduction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6C203-A24C-9477-80A8-5EE2255CCCEC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000">
                <a:solidFill>
                  <a:srgbClr val="000000"/>
                </a:solidFill>
                <a:latin typeface="+mn-lt"/>
              </a:rPr>
              <a:t>Jamee Dawson &amp; Katelyn Gouthro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C270D-F3A3-6219-D7AA-14F42F4F1B1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G16
How Does Temperature Affect Viscosity?
Highview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9C3A9E-784F-FFA9-CE6E-9DA2015C843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1018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A61FA-C6D6-EE6D-BB1D-DFBB98836C3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STLE Tribology/Friction Reduction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C2A75-7D34-0FF8-90AF-5045FDC50BFC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Evelyn Peart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A2D59-947D-80FC-8BFD-C60411EBBDE6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L02
Remediation of oil spills on land
Tiger Jeet Singh Public School
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6DFC9-73C2-D2F7-49CB-CEF20A1E82A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6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E76209F-959E-416B-8EF8-3C0FDC191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98" y="762000"/>
            <a:ext cx="4724402" cy="2362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09800"/>
            <a:ext cx="1002863" cy="533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88620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+mj-lt"/>
              </a:rPr>
              <a:t>Deposit those cheques!</a:t>
            </a:r>
          </a:p>
        </p:txBody>
      </p:sp>
      <p:pic>
        <p:nvPicPr>
          <p:cNvPr id="4" name="Picture 3" descr="A black sign with white text&#10;&#10;Description automatically generated">
            <a:extLst>
              <a:ext uri="{FF2B5EF4-FFF2-40B4-BE49-F238E27FC236}">
                <a16:creationId xmlns:a16="http://schemas.microsoft.com/office/drawing/2014/main" id="{F7827A60-34B0-4304-BC8E-0D600FB22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00" y="457201"/>
            <a:ext cx="3429000" cy="34290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1831A25-6E79-48BF-869E-EBA38CADAF26}"/>
              </a:ext>
            </a:extLst>
          </p:cNvPr>
          <p:cNvSpPr/>
          <p:nvPr/>
        </p:nvSpPr>
        <p:spPr>
          <a:xfrm>
            <a:off x="6172200" y="1828800"/>
            <a:ext cx="1143000" cy="68579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B3EE8A-C12F-9A44-9C65-9349C6048891}"/>
              </a:ext>
            </a:extLst>
          </p:cNvPr>
          <p:cNvSpPr txBox="1"/>
          <p:nvPr/>
        </p:nvSpPr>
        <p:spPr>
          <a:xfrm>
            <a:off x="0" y="5041900"/>
            <a:ext cx="121902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+mn-lt"/>
                <a:cs typeface="Segoe UI"/>
              </a:rPr>
              <a:t>Winning Students will receive one cheque only</a:t>
            </a:r>
            <a:endParaRPr lang="en-US" sz="2400">
              <a:solidFill>
                <a:schemeClr val="tx1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10865630"/>
      </p:ext>
    </p:extLst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2A47D6-50FB-CEA2-FB62-2FA639598F69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Talkit.ca Computer Engineering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645210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0B137E-77C5-9E73-7B42-7B2B6F9C93CA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Talkit.ca Computer Engineering Award - Second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58B63-854C-3032-CC52-E41AFE1E1755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Brenton Wang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54296-4F5B-A276-D1BA-136D0A16A41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K17
Experiencing Chinese Ink Painting through VR Technology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8D3D47-A3B4-C716-F994-183DD43155E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7215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0C8949-2D7D-98FC-34B4-BC9DBBDBC9B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Talkit.ca Computer Engineering Award - First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F70C5-1D86-5893-9D3C-7781D081580C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Ali Kefel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FD33F-8761-D816-9F72-85D00DF82C8A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J11
An Analysis of Path Planning Algorithms like D* for more Efficient and Optimal Missions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F11F8-492C-1E42-9BA0-FA185FF4FD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7682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A8CEC-DCD4-ED45-122E-E91AF057996F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University of Ottawa Admission Scholarship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927987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5E370E-3C19-F03B-E260-3010685386F7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University of Ottawa Admission Scholarship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243FC9-FD52-3741-D990-695D543F9A5B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Emily Zhao &amp; Allen Yan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FE7161-A1EF-8A00-2403-22FD21A125AA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J01
Future in Spinal Cord Injury Treatments: a Review and Demonstration of Current Experiments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C478B0-7F0A-59B5-A307-7D8DC8D2D32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1674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2FD20-5871-48F3-3D4A-25FC3E4B3AD4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Venture Academy at McMaster University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894489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418536-FB63-2CC9-5A84-2C9DB41DD32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Venture Academy Scholarship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F739A4-DCC0-910B-D2CC-A03C91DA913A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Brenton Wang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7BB1B-D1BA-0D0E-5812-339745BE3AA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K17
Experiencing Chinese Ink Painting through VR Technology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5B663-1211-5C8D-2E8B-B98B049B23F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6631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DAE8E-06A9-44ED-F407-5B4D7429C6BA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Venture Academy Scholarship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9E6B4-A413-0373-1A7C-767D34EA14D4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Katie Barbera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8AD46C-78CA-4D8E-A30E-4CEB0586816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H01
Determining the Water Diffusion Coefficient of Various Bioplastics: A Molecular Dynamics Study
Cathedral High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3796AE-9551-A4FF-56CB-BE646809B73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9182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1CF690-C7C7-1E20-EBC0-724865D32317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Water Environment Association of Ontario Award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121912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AFEB8A-3C65-E3FE-1D2A-E47CBD952A1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Water Environment Association of Ontario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2BB48-0FF5-9149-46E1-FC58E961FE5C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Anish Rathod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EE6BC-4B85-D7FB-5DBE-FEF6C2D6604B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P05
A Deep Learning (Multi-Layer Perceptron) Soil Hydration, pH, TDS, and Turbidity Tracking Device
Burlington Central High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C4D90F-83F8-5260-1203-14F57748D8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10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F7F43D-CFF0-0976-3271-50E016A1615C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Franklin Gothic Book (Body)"/>
              </a:rPr>
              <a:t>Instructions</a:t>
            </a:r>
            <a:endParaRPr lang="en-CA">
              <a:solidFill>
                <a:srgbClr val="000000"/>
              </a:solidFill>
              <a:latin typeface="Franklin Gothic Book (Body)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89011-978B-52F8-064A-D572C8F86F3B}"/>
              </a:ext>
            </a:extLst>
          </p:cNvPr>
          <p:cNvSpPr txBox="1">
            <a:spLocks/>
          </p:cNvSpPr>
          <p:nvPr/>
        </p:nvSpPr>
        <p:spPr>
          <a:xfrm>
            <a:off x="1752600" y="1600203"/>
            <a:ext cx="8686800" cy="45259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AutoNum type="arabicPeriod"/>
            </a:pPr>
            <a:r>
              <a:rPr lang="en-GB">
                <a:solidFill>
                  <a:srgbClr val="000000"/>
                </a:solidFill>
                <a:latin typeface="Calibri"/>
                <a:cs typeface="Calibri"/>
              </a:rPr>
              <a:t>Donors/presenters make their way to the stage from the bottom left.</a:t>
            </a:r>
            <a:endParaRPr lang="en-GB">
              <a:latin typeface="Calibri"/>
              <a:cs typeface="Calibri"/>
            </a:endParaRPr>
          </a:p>
          <a:p>
            <a:pPr marL="457200" indent="-457200">
              <a:spcAft>
                <a:spcPts val="0"/>
              </a:spcAft>
              <a:buAutoNum type="arabicPeriod"/>
            </a:pPr>
            <a:r>
              <a:rPr lang="en-GB">
                <a:solidFill>
                  <a:srgbClr val="000000"/>
                </a:solidFill>
                <a:latin typeface="Calibri"/>
                <a:cs typeface="Calibri"/>
              </a:rPr>
              <a:t>Students: When we call your name, proceed to the bottom right of the stage.</a:t>
            </a:r>
            <a:endParaRPr lang="en-CA">
              <a:latin typeface="Calibri"/>
              <a:cs typeface="Calibri"/>
            </a:endParaRPr>
          </a:p>
        </p:txBody>
      </p:sp>
      <p:sp>
        <p:nvSpPr>
          <p:cNvPr id="2" name="Right Arrow 7">
            <a:extLst>
              <a:ext uri="{FF2B5EF4-FFF2-40B4-BE49-F238E27FC236}">
                <a16:creationId xmlns:a16="http://schemas.microsoft.com/office/drawing/2014/main" id="{522AED5A-3EE0-39CF-D40C-0E0A211A2842}"/>
              </a:ext>
            </a:extLst>
          </p:cNvPr>
          <p:cNvSpPr/>
          <p:nvPr/>
        </p:nvSpPr>
        <p:spPr>
          <a:xfrm flipH="1">
            <a:off x="2057400" y="4343400"/>
            <a:ext cx="26670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0000"/>
                </a:solidFill>
              </a:rPr>
              <a:t>Donors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40D56D0-8E37-AE0A-3C32-E1741C690DC9}"/>
              </a:ext>
            </a:extLst>
          </p:cNvPr>
          <p:cNvSpPr/>
          <p:nvPr/>
        </p:nvSpPr>
        <p:spPr>
          <a:xfrm>
            <a:off x="7467600" y="4343400"/>
            <a:ext cx="26670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0000"/>
                </a:solidFill>
              </a:rPr>
              <a:t>Students</a:t>
            </a:r>
          </a:p>
        </p:txBody>
      </p:sp>
    </p:spTree>
    <p:extLst>
      <p:ext uri="{BB962C8B-B14F-4D97-AF65-F5344CB8AC3E}">
        <p14:creationId xmlns:p14="http://schemas.microsoft.com/office/powerpoint/2010/main" val="1566321959"/>
      </p:ext>
    </p:extLst>
  </p:cSld>
  <p:clrMapOvr>
    <a:masterClrMapping/>
  </p:clrMapOvr>
  <p:transition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A0484B-2712-8A3B-7B85-CE87E86EFFDC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BASEF Inspiration Student Awards</a:t>
            </a:r>
          </a:p>
        </p:txBody>
      </p:sp>
    </p:spTree>
    <p:extLst>
      <p:ext uri="{BB962C8B-B14F-4D97-AF65-F5344CB8AC3E}">
        <p14:creationId xmlns:p14="http://schemas.microsoft.com/office/powerpoint/2010/main" val="154516405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A2718C-1F44-804E-AB7A-0EFB93B8B3F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BASEF Inspiration Student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71E72-82BD-1807-8A54-F1EB096131E3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Alida Truant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DD423A-7375-0D7E-A61D-55977AF76DAA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N10
Is HPV more than just an STI?
Frank Panabaker South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009CC-5E08-5832-4A31-FF9FD8BDEEA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6589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58C8DB-A8DD-9ED2-8679-E411CA54448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BASEF Inspiration Student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3FA886-7AE4-FCD9-EAF3-4AD6A546ED41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Rowan Scheben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53AB70-0420-7D22-791A-CB5B7D9EB20A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J07
Rise Up!
St. Augustine
Dundas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BC5E0D-9119-CD86-082A-5138CC4EA45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1171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8F496B-DB7A-213E-FE09-526510AAD7A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BASEF Inspiration Student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80D5FA-A080-D37B-0537-6B256F3C342C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Emily Zhao &amp; Allen Yan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7CC62B-3869-382D-A724-3B0F1CDBE5C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J01
Future in Spinal Cord Injury Treatments: a Review and Demonstration of Current Experiments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F79A4-4288-65BA-A83F-25377F5E2D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2577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ADE150-65DD-122B-F26C-6A10544BF47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BASEF Inspiration Student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5E3F7-7D22-3CA2-AFE4-7B01C75582F4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Gwyneth Rupchand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D3FC7-FDE4-B47E-9403-78D34C7E7B39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B04
How lettuce will grow under 3 different light sources.
Ascension Elementary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27437-618D-A3CF-CF42-9DDBF57FA05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0308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2C3343-068B-9A07-3442-FAAA340FBF0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BASEF Inspiration Student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510391-2BCC-43B0-6408-BC4C1194DA30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Alina Hu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6B35B-CA30-D018-3E77-31BF5180C7A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A08
Antibacterial Effectiveness of Various Household Antiseptics in an Aquatic Environment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09449-16BB-9CAC-ABDD-EC9B222C366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6189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7A26D8-B23A-8749-94FD-99B770C62D94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BASEF Inspiration Student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826FE0-0C0A-FE3B-0B7E-F4B8D6C6FEAD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Emma Li &amp; Shruthi  Konduru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7D6E04-514A-46FF-E7E4-94FB32C30E95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F16
Alleviating inhibitors to motor ability through Syntaphilian abolition via Stem Cells
White Oaks Secondary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C8E94B-1F12-037F-A390-932529576FD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56065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1E23C8-C4E4-9802-0F7B-1FAA55576856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BASEF Inspiration Student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A9BA4E-6B85-9190-CD54-7F8BBC23DD43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Maya Parachin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4C131-D2DE-9BA2-749D-CEF21687B5E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G07
THE FRYTASTIC FRY FIT
Oakville Christian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9B93C-734D-2DA5-D23B-C614D1F46A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49307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176D6D-9397-8B73-376D-41E9E06A313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BASEF Inspiration Student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CE598E-0D76-61AB-8D80-4A29CDB53B1F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Zena Alsaadi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B032C-632C-9BD2-1D6A-0D3F5B65AD5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C01
Impact of different types of video games on human heart rates of varying age groups.
Al-Falah Islamic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95D6A0-000D-F9A8-2E8D-589CE2B42E2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4223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D4C37D-99D4-F11E-0E96-44F1D949E01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BASEF Inspiration Student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A3A2E-C434-FB77-B6B1-06734109F665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Darasimi Oloruntoba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9932F-1A5A-5069-599A-B2D72C1BCED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H13
Sweeten The Peel
Oakville Christian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988923-7C78-6DC1-8A9C-BC1966AB9E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36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3962400" y="1981203"/>
            <a:ext cx="4254500" cy="25545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>
                <a:solidFill>
                  <a:schemeClr val="tx1"/>
                </a:solidFill>
                <a:latin typeface="Segoe UI" panose="020B0502040204020203" pitchFamily="34" charset="0"/>
              </a:rPr>
              <a:t>Special</a:t>
            </a:r>
          </a:p>
          <a:p>
            <a:pPr algn="ctr">
              <a:lnSpc>
                <a:spcPct val="75000"/>
              </a:lnSpc>
            </a:pPr>
            <a:r>
              <a:rPr lang="en-US">
                <a:solidFill>
                  <a:schemeClr val="tx1"/>
                </a:solidFill>
                <a:latin typeface="Segoe UI" panose="020B0502040204020203" pitchFamily="34" charset="0"/>
              </a:rPr>
              <a:t>Awards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CF1313-74DE-9107-EE3C-DFD52F884B9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BASEF Inspiration Student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C2CF5-E056-179F-5A62-1CE5A6DD7521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Eva Tripathi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54E65-EB32-D8B7-2D07-CBF612718507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F09
Major Makeover : Reprogramming Cell Identity
Tiger Jeet Singh Public School
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7CFB3-A687-69EF-0903-B9317F8DDDA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2191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CB4F8-7058-E568-86F2-D34F054AD35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BASEF Inspiration Student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5B668-02BF-6F8C-47F8-E067DAC24ED1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Kiera Mitchell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1FA42E-5A19-AC26-CF65-4EC0B6C5FDA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F05
Refining DNA Extraction for Potential Bioplastic Use
Delhi District Secondary School
Delhi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62C4C5-D533-BB37-6E55-3E03C799855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04537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A7ACE7-03DB-4531-ACDD-CD589A5941D6}"/>
              </a:ext>
            </a:extLst>
          </p:cNvPr>
          <p:cNvSpPr txBox="1"/>
          <p:nvPr/>
        </p:nvSpPr>
        <p:spPr>
          <a:xfrm>
            <a:off x="968189" y="685799"/>
            <a:ext cx="10103222" cy="501675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Segoe UI"/>
                <a:cs typeface="Segoe UI"/>
              </a:rPr>
              <a:t>BASEF Inspiration Teacher Awards</a:t>
            </a:r>
            <a:endParaRPr lang="en-CA" sz="3200" b="1">
              <a:latin typeface="Segoe UI"/>
              <a:ea typeface="Arial Unicode MS"/>
              <a:cs typeface="Segoe UI"/>
            </a:endParaRPr>
          </a:p>
          <a:p>
            <a:pPr algn="ctr"/>
            <a:endParaRPr lang="en-CA" sz="3200" b="1">
              <a:latin typeface="Segoe UI"/>
              <a:ea typeface="Arial Unicode MS"/>
              <a:cs typeface="Arial Unicode MS"/>
            </a:endParaRPr>
          </a:p>
          <a:p>
            <a:pPr algn="ctr"/>
            <a:r>
              <a:rPr lang="en-CA" sz="3200" b="1">
                <a:solidFill>
                  <a:srgbClr val="000000"/>
                </a:solidFill>
                <a:latin typeface="Segoe UI"/>
                <a:cs typeface="Segoe UI"/>
              </a:rPr>
              <a:t>Recognizing Teachers</a:t>
            </a:r>
            <a:endParaRPr lang="en-US" sz="3200" b="1">
              <a:latin typeface="Segoe UI"/>
              <a:ea typeface="Arial Unicode MS"/>
              <a:cs typeface="Segoe UI"/>
            </a:endParaRPr>
          </a:p>
          <a:p>
            <a:pPr algn="ctr"/>
            <a:r>
              <a:rPr lang="en-CA" sz="3200" b="1">
                <a:solidFill>
                  <a:srgbClr val="000000"/>
                </a:solidFill>
                <a:latin typeface="Segoe UI"/>
                <a:cs typeface="Segoe UI"/>
              </a:rPr>
              <a:t>New to BASEF</a:t>
            </a:r>
            <a:endParaRPr lang="en-US" sz="3200" b="1">
              <a:latin typeface="Segoe UI"/>
              <a:ea typeface="Arial Unicode MS"/>
              <a:cs typeface="Segoe UI"/>
            </a:endParaRPr>
          </a:p>
          <a:p>
            <a:pPr algn="ctr"/>
            <a:endParaRPr lang="en-CA" sz="3200" b="1">
              <a:latin typeface="Segoe UI"/>
              <a:ea typeface="Arial Unicode MS"/>
              <a:cs typeface="Arial Unicode MS"/>
            </a:endParaRPr>
          </a:p>
          <a:p>
            <a:pPr algn="ctr"/>
            <a:r>
              <a:rPr lang="en-CA" sz="3200" b="1">
                <a:solidFill>
                  <a:srgbClr val="000000"/>
                </a:solidFill>
                <a:latin typeface="Segoe UI"/>
                <a:cs typeface="Segoe UI"/>
              </a:rPr>
              <a:t>$500 for use in the teacher’s classroom</a:t>
            </a:r>
            <a:endParaRPr lang="en-US" sz="3200" b="1">
              <a:latin typeface="Segoe UI"/>
              <a:ea typeface="Arial Unicode MS"/>
              <a:cs typeface="Segoe UI"/>
            </a:endParaRPr>
          </a:p>
          <a:p>
            <a:pPr algn="ctr"/>
            <a:endParaRPr lang="en-US" sz="3200" b="1">
              <a:solidFill>
                <a:srgbClr val="000000"/>
              </a:solidFill>
              <a:latin typeface="+mn-lt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4646009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D6DFF-CB5A-D8A8-B186-F2F2FACE5E9D}"/>
              </a:ext>
            </a:extLst>
          </p:cNvPr>
          <p:cNvSpPr txBox="1"/>
          <p:nvPr/>
        </p:nvSpPr>
        <p:spPr>
          <a:xfrm>
            <a:off x="228600" y="814916"/>
            <a:ext cx="5607050" cy="604780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endParaRPr lang="en-CA" sz="1800" b="1">
              <a:solidFill>
                <a:srgbClr val="000000"/>
              </a:solidFill>
              <a:latin typeface="+mn-lt"/>
              <a:cs typeface="Segoe UI"/>
            </a:endParaRPr>
          </a:p>
          <a:p>
            <a:pPr algn="ctr"/>
            <a:r>
              <a:rPr lang="en-CA" sz="1800" b="1">
                <a:latin typeface="Arial Unicode MS"/>
                <a:ea typeface="Arial Unicode MS"/>
                <a:cs typeface="Arial Unicode MS"/>
              </a:rPr>
              <a:t>Jeff Hopkins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Dr. David R. Williams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Halton District School Board</a:t>
            </a:r>
            <a:endParaRPr lang="en-CA" sz="1800" b="1">
              <a:ea typeface="Arial Unicode MS"/>
              <a:cs typeface="Arial Unicode MS"/>
            </a:endParaRPr>
          </a:p>
          <a:p>
            <a:pPr algn="ctr"/>
            <a:endParaRPr lang="en-CA" sz="1800" b="1">
              <a:ea typeface="Arial Unicode MS"/>
              <a:cs typeface="Arial Unicode MS"/>
            </a:endParaRPr>
          </a:p>
          <a:p>
            <a:pPr algn="ctr"/>
            <a:r>
              <a:rPr lang="en-CA" sz="1800" b="1">
                <a:latin typeface="Arial Unicode MS"/>
                <a:ea typeface="Arial Unicode MS"/>
                <a:cs typeface="Arial Unicode MS"/>
              </a:rPr>
              <a:t>Olivia Pellegrino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Our Lady of Victoria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Halton Catholic District School Board</a:t>
            </a:r>
            <a:endParaRPr lang="en-CA" sz="1800" b="1">
              <a:ea typeface="Arial Unicode MS"/>
              <a:cs typeface="Arial Unicode MS"/>
            </a:endParaRPr>
          </a:p>
          <a:p>
            <a:pPr algn="ctr"/>
            <a:endParaRPr lang="en-CA" sz="1800" b="1">
              <a:ea typeface="Arial Unicode MS"/>
              <a:cs typeface="Arial Unicode MS"/>
            </a:endParaRPr>
          </a:p>
          <a:p>
            <a:pPr algn="ctr"/>
            <a:r>
              <a:rPr lang="en-CA" sz="1800" b="1">
                <a:latin typeface="Arial Unicode MS"/>
                <a:ea typeface="Arial Unicode MS"/>
                <a:cs typeface="Arial Unicode MS"/>
              </a:rPr>
              <a:t>Zendra Bell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Highview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Hamilton Wentworth District School Board</a:t>
            </a:r>
            <a:endParaRPr lang="en-CA" sz="1800" b="1">
              <a:ea typeface="Arial Unicode MS"/>
              <a:cs typeface="Arial Unicode MS"/>
            </a:endParaRPr>
          </a:p>
          <a:p>
            <a:pPr algn="ctr"/>
            <a:endParaRPr lang="en-CA" sz="1800" b="1">
              <a:ea typeface="Arial Unicode MS"/>
              <a:cs typeface="Arial Unicode MS"/>
            </a:endParaRPr>
          </a:p>
          <a:p>
            <a:pPr algn="ctr"/>
            <a:r>
              <a:rPr lang="en-CA" sz="1800" b="1">
                <a:latin typeface="Arial Unicode MS"/>
                <a:ea typeface="Arial Unicode MS"/>
                <a:cs typeface="Arial Unicode MS"/>
              </a:rPr>
              <a:t>Zonaira Maqbool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Al Falah Islamic School</a:t>
            </a:r>
            <a:endParaRPr lang="en-CA" sz="1800" b="1">
              <a:ea typeface="Arial Unicode MS"/>
              <a:cs typeface="Arial Unicode MS"/>
            </a:endParaRPr>
          </a:p>
          <a:p>
            <a:pPr algn="ctr"/>
            <a:endParaRPr lang="en-CA" sz="1800" b="1">
              <a:ea typeface="Arial Unicode MS"/>
              <a:cs typeface="Arial Unicode MS"/>
            </a:endParaRPr>
          </a:p>
          <a:p>
            <a:pPr algn="ctr"/>
            <a:endParaRPr lang="en-CA" sz="1800" b="1">
              <a:ea typeface="Arial Unicode MS"/>
              <a:cs typeface="Arial Unicode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C5640-2C5F-D2AB-1CCB-BC62E20D4BCA}"/>
              </a:ext>
            </a:extLst>
          </p:cNvPr>
          <p:cNvSpPr txBox="1"/>
          <p:nvPr/>
        </p:nvSpPr>
        <p:spPr>
          <a:xfrm>
            <a:off x="6028267" y="814916"/>
            <a:ext cx="5607050" cy="59093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endParaRPr lang="en-CA" sz="1800" b="1">
              <a:solidFill>
                <a:srgbClr val="000000"/>
              </a:solidFill>
              <a:latin typeface="+mn-lt"/>
              <a:cs typeface="Segoe UI"/>
            </a:endParaRPr>
          </a:p>
          <a:p>
            <a:pPr algn="ctr"/>
            <a:r>
              <a:rPr lang="en-CA" sz="1800" b="1">
                <a:latin typeface="Arial Unicode MS"/>
                <a:ea typeface="Arial Unicode MS"/>
                <a:cs typeface="Arial Unicode MS"/>
              </a:rPr>
              <a:t>Amy Longden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W.H. Morden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Halton District School Board</a:t>
            </a:r>
            <a:endParaRPr lang="en-CA" sz="1800" b="1">
              <a:ea typeface="Arial Unicode MS"/>
              <a:cs typeface="Arial Unicode MS"/>
            </a:endParaRPr>
          </a:p>
          <a:p>
            <a:pPr algn="ctr"/>
            <a:endParaRPr lang="en-CA" sz="1800" b="1">
              <a:ea typeface="Arial Unicode MS"/>
              <a:cs typeface="Arial Unicode MS"/>
            </a:endParaRPr>
          </a:p>
          <a:p>
            <a:pPr algn="ctr"/>
            <a:r>
              <a:rPr lang="en-CA" sz="1800" b="1">
                <a:latin typeface="Arial Unicode MS"/>
                <a:ea typeface="Arial Unicode MS"/>
                <a:cs typeface="Arial Unicode MS"/>
              </a:rPr>
              <a:t>Erin </a:t>
            </a:r>
            <a:r>
              <a:rPr lang="en-CA" sz="1800" b="1" err="1">
                <a:latin typeface="Arial Unicode MS"/>
                <a:ea typeface="Arial Unicode MS"/>
                <a:cs typeface="Arial Unicode MS"/>
              </a:rPr>
              <a:t>Stayshyn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St. Augustine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Hamilton Wentworth Catholic District School Board</a:t>
            </a:r>
            <a:endParaRPr lang="en-CA" sz="1800" b="1">
              <a:ea typeface="Arial Unicode MS"/>
              <a:cs typeface="Arial Unicode MS"/>
            </a:endParaRPr>
          </a:p>
          <a:p>
            <a:pPr algn="ctr"/>
            <a:endParaRPr lang="en-CA" sz="1800" b="1">
              <a:ea typeface="Arial Unicode MS"/>
              <a:cs typeface="Arial Unicode MS"/>
            </a:endParaRPr>
          </a:p>
          <a:p>
            <a:pPr algn="ctr"/>
            <a:r>
              <a:rPr lang="en-CA" sz="1800" b="1">
                <a:latin typeface="Arial Unicode MS"/>
                <a:ea typeface="Arial Unicode MS"/>
                <a:cs typeface="Arial Unicode MS"/>
              </a:rPr>
              <a:t>Luke Persaud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Hawthorne Valley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Halton District School Board</a:t>
            </a:r>
            <a:endParaRPr lang="en-CA" sz="1800" b="1">
              <a:ea typeface="Arial Unicode MS"/>
              <a:cs typeface="Arial Unicode MS"/>
            </a:endParaRPr>
          </a:p>
          <a:p>
            <a:pPr algn="ctr"/>
            <a:endParaRPr lang="en-CA" sz="1800" b="1">
              <a:ea typeface="Arial Unicode MS"/>
              <a:cs typeface="Arial Unicode MS"/>
            </a:endParaRPr>
          </a:p>
          <a:p>
            <a:pPr algn="ctr"/>
            <a:r>
              <a:rPr lang="en-CA" sz="1800" b="1">
                <a:latin typeface="Arial Unicode MS"/>
                <a:ea typeface="Arial Unicode MS"/>
                <a:cs typeface="Arial Unicode MS"/>
              </a:rPr>
              <a:t>Stephan Chan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Charles R Beaudoin</a:t>
            </a:r>
            <a:br>
              <a:rPr lang="en-CA" sz="1800" b="1">
                <a:latin typeface="Arial Unicode MS"/>
                <a:ea typeface="Arial Unicode MS"/>
                <a:cs typeface="Arial Unicode MS"/>
              </a:rPr>
            </a:br>
            <a:r>
              <a:rPr lang="en-CA" sz="1800" b="1">
                <a:latin typeface="Arial Unicode MS"/>
                <a:ea typeface="Arial Unicode MS"/>
                <a:cs typeface="Arial Unicode MS"/>
              </a:rPr>
              <a:t>Halton District School Board</a:t>
            </a:r>
            <a:endParaRPr lang="en-CA" sz="1800" b="1">
              <a:ea typeface="Arial Unicode MS"/>
              <a:cs typeface="Arial Unicode MS"/>
            </a:endParaRPr>
          </a:p>
          <a:p>
            <a:pPr algn="ctr"/>
            <a:endParaRPr lang="en-CA" sz="1800" b="1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007FD1-02C6-D175-094D-C5A4A9A3695E}"/>
              </a:ext>
            </a:extLst>
          </p:cNvPr>
          <p:cNvSpPr txBox="1"/>
          <p:nvPr/>
        </p:nvSpPr>
        <p:spPr>
          <a:xfrm>
            <a:off x="1779323" y="231510"/>
            <a:ext cx="86616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2400" b="1">
                <a:solidFill>
                  <a:schemeClr val="tx1"/>
                </a:solidFill>
                <a:latin typeface="+mn-lt"/>
                <a:cs typeface="Segoe UI"/>
              </a:rPr>
              <a:t>BASEF Inspiration Teacher Awards</a:t>
            </a:r>
            <a:endParaRPr lang="en-US" sz="2400" b="1">
              <a:solidFill>
                <a:schemeClr val="tx1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3814997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A7ACE7-03DB-4531-ACDD-CD589A5941D6}"/>
              </a:ext>
            </a:extLst>
          </p:cNvPr>
          <p:cNvSpPr txBox="1"/>
          <p:nvPr/>
        </p:nvSpPr>
        <p:spPr>
          <a:xfrm>
            <a:off x="894264" y="355978"/>
            <a:ext cx="10103222" cy="31393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CA" sz="3000" b="1">
                <a:solidFill>
                  <a:srgbClr val="0010BF"/>
                </a:solidFill>
                <a:latin typeface="Franklin Gothic Book"/>
              </a:rPr>
              <a:t>BASEF Infinite Possibilities Grants</a:t>
            </a:r>
            <a:endParaRPr lang="en-CA" sz="3000">
              <a:solidFill>
                <a:srgbClr val="0010BF"/>
              </a:solidFill>
              <a:latin typeface="Franklin Gothic Book"/>
              <a:ea typeface="Arial Unicode MS"/>
              <a:cs typeface="Arial Unicode MS"/>
            </a:endParaRPr>
          </a:p>
          <a:p>
            <a:pPr algn="ctr"/>
            <a:r>
              <a:rPr lang="en-CA" sz="3000" b="1">
                <a:solidFill>
                  <a:srgbClr val="000000"/>
                </a:solidFill>
                <a:latin typeface="Franklin Gothic Book"/>
              </a:rPr>
              <a:t>were awarded in September 2023</a:t>
            </a:r>
          </a:p>
          <a:p>
            <a:pPr algn="ctr"/>
            <a:r>
              <a:rPr lang="en-CA" sz="3000" b="1">
                <a:solidFill>
                  <a:srgbClr val="000000"/>
                </a:solidFill>
                <a:latin typeface="Franklin Gothic Book"/>
              </a:rPr>
              <a:t>$1,000 for use in the teacher’s classroom</a:t>
            </a:r>
            <a:endParaRPr lang="en-US" sz="3000">
              <a:latin typeface="Arial Unicode MS"/>
              <a:ea typeface="Arial Unicode MS"/>
              <a:cs typeface="Arial Unicode MS"/>
            </a:endParaRPr>
          </a:p>
          <a:p>
            <a:pPr algn="ctr"/>
            <a:r>
              <a:rPr lang="en-CA" sz="2200" b="1" i="1">
                <a:solidFill>
                  <a:srgbClr val="000000"/>
                </a:solidFill>
                <a:latin typeface="Franklin Gothic Book"/>
                <a:cs typeface="Segoe UI"/>
              </a:rPr>
              <a:t>Congratulations to these grantees</a:t>
            </a:r>
          </a:p>
          <a:p>
            <a:pPr algn="ctr"/>
            <a:endParaRPr lang="en-US" sz="3000" b="1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1E3342-9D6B-282F-2626-9091048289B6}"/>
              </a:ext>
            </a:extLst>
          </p:cNvPr>
          <p:cNvSpPr txBox="1"/>
          <p:nvPr/>
        </p:nvSpPr>
        <p:spPr>
          <a:xfrm>
            <a:off x="2091519" y="3012743"/>
            <a:ext cx="2527493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Rabia Ballan HCDSB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Ashley </a:t>
            </a:r>
            <a:r>
              <a:rPr lang="en-US" sz="1600" b="1" err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Buligan</a:t>
            </a:r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 HWDSB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Elizabeth Carvalho GEDSB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Caitlin Cunningham HWCDSB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Jacqueline Da Ros HCDSB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Jamie Greenway HWDSB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Katherine Gregoris HWSDSB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Itty Gupta HDSB</a:t>
            </a:r>
          </a:p>
          <a:p>
            <a:endParaRPr lang="en-US" sz="1600" b="1">
              <a:solidFill>
                <a:srgbClr val="0010BF"/>
              </a:solidFill>
              <a:latin typeface="Calibri"/>
              <a:ea typeface="Arial Unicode MS" pitchFamily="34" charset="-128"/>
              <a:cs typeface="Calibri"/>
            </a:endParaRPr>
          </a:p>
          <a:p>
            <a:endParaRPr lang="en-US" sz="1600">
              <a:latin typeface="Calibri"/>
              <a:ea typeface="Arial Unicode MS"/>
              <a:cs typeface="Arial Unicode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97B35B-9C95-A17F-3258-E00D43A8FD7B}"/>
              </a:ext>
            </a:extLst>
          </p:cNvPr>
          <p:cNvSpPr txBox="1"/>
          <p:nvPr/>
        </p:nvSpPr>
        <p:spPr>
          <a:xfrm>
            <a:off x="7846325" y="3012742"/>
            <a:ext cx="2527493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Calibri"/>
              </a:rPr>
              <a:t>Olivia Pellegrino HCDSB</a:t>
            </a:r>
            <a:endParaRPr lang="en-US" b="1">
              <a:solidFill>
                <a:srgbClr val="0010BF"/>
              </a:solidFill>
              <a:ea typeface="Arial Unicode MS"/>
              <a:cs typeface="Arial Unicode MS"/>
            </a:endParaRP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Luke Persaud HDSB</a:t>
            </a:r>
            <a:endParaRPr lang="en-US" b="1">
              <a:solidFill>
                <a:srgbClr val="0010BF"/>
              </a:solidFill>
              <a:ea typeface="Arial Unicode MS"/>
              <a:cs typeface="Arial Unicode MS"/>
            </a:endParaRP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Eric Romero-Sierra HWDSB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Mark Sergi HWCDSB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Jacqueline Small HDSB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Lindsay </a:t>
            </a:r>
            <a:r>
              <a:rPr lang="en-US" sz="1600" b="1" err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Tarbutt</a:t>
            </a:r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 HCDSB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Anna Tschirhart HCDSB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Sheri Veibl HCDSB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Jana Zielinski HDSB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8DD4D-D634-27A8-FCA5-F2400280F7DD}"/>
              </a:ext>
            </a:extLst>
          </p:cNvPr>
          <p:cNvSpPr txBox="1"/>
          <p:nvPr/>
        </p:nvSpPr>
        <p:spPr>
          <a:xfrm>
            <a:off x="5014414" y="3012743"/>
            <a:ext cx="2527493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Calibri"/>
              </a:rPr>
              <a:t>Franklin Hagar HDSB</a:t>
            </a:r>
            <a:endParaRPr lang="en-US" b="1">
              <a:solidFill>
                <a:srgbClr val="0010BF"/>
              </a:solidFill>
              <a:ea typeface="Arial Unicode MS"/>
              <a:cs typeface="Arial Unicode MS"/>
            </a:endParaRP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James Hood GEDSB</a:t>
            </a:r>
            <a:endParaRPr lang="en-US" b="1">
              <a:solidFill>
                <a:srgbClr val="0010BF"/>
              </a:solidFill>
              <a:ea typeface="Arial Unicode MS"/>
              <a:cs typeface="Arial Unicode MS"/>
            </a:endParaRP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Natasha Jones HCDSB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Khulood Agha Khan HDSB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Anna Maria Lalli HDSB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Arial Unicode MS"/>
              </a:rPr>
              <a:t>Karen Montgomery HDSB</a:t>
            </a: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Calibri"/>
              </a:rPr>
              <a:t>Chantal Nano HCDSB</a:t>
            </a:r>
            <a:endParaRPr lang="en-US" sz="1600" b="1">
              <a:solidFill>
                <a:srgbClr val="0010BF"/>
              </a:solidFill>
              <a:latin typeface="Calibri"/>
              <a:ea typeface="Arial Unicode MS"/>
              <a:cs typeface="Arial Unicode MS"/>
            </a:endParaRP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Calibri"/>
              </a:rPr>
              <a:t>David Page BHNCDSB</a:t>
            </a:r>
            <a:endParaRPr lang="en-US" sz="1600" b="1">
              <a:solidFill>
                <a:srgbClr val="0010BF"/>
              </a:solidFill>
              <a:latin typeface="Calibri"/>
              <a:ea typeface="Arial Unicode MS"/>
              <a:cs typeface="Arial Unicode MS"/>
            </a:endParaRP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Calibri"/>
              </a:rPr>
              <a:t>David Paone HWCDSB</a:t>
            </a:r>
            <a:endParaRPr lang="en-US" sz="1600" b="1">
              <a:solidFill>
                <a:srgbClr val="0010BF"/>
              </a:solidFill>
              <a:latin typeface="Calibri"/>
              <a:ea typeface="Arial Unicode MS"/>
              <a:cs typeface="Arial Unicode MS"/>
            </a:endParaRPr>
          </a:p>
          <a:p>
            <a:r>
              <a:rPr lang="en-US" sz="1600" b="1">
                <a:solidFill>
                  <a:srgbClr val="0010BF"/>
                </a:solidFill>
                <a:latin typeface="Calibri"/>
                <a:ea typeface="Arial Unicode MS"/>
                <a:cs typeface="Calibri"/>
              </a:rPr>
              <a:t>Christine Peesker HDSB</a:t>
            </a:r>
            <a:endParaRPr lang="en-US" sz="1600" b="1">
              <a:solidFill>
                <a:srgbClr val="0010BF"/>
              </a:solidFill>
              <a:latin typeface="Calibri"/>
              <a:ea typeface="Arial Unicode MS"/>
              <a:cs typeface="Arial Unicode MS"/>
            </a:endParaRPr>
          </a:p>
          <a:p>
            <a:endParaRPr lang="en-US" sz="1600">
              <a:latin typeface="Calibri"/>
              <a:ea typeface="Arial Unicode M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6555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A7ACE7-03DB-4531-ACDD-CD589A5941D6}"/>
              </a:ext>
            </a:extLst>
          </p:cNvPr>
          <p:cNvSpPr txBox="1"/>
          <p:nvPr/>
        </p:nvSpPr>
        <p:spPr>
          <a:xfrm>
            <a:off x="968189" y="685799"/>
            <a:ext cx="10103222" cy="59093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endParaRPr lang="en-CA" sz="3200" b="1">
              <a:solidFill>
                <a:srgbClr val="000000"/>
              </a:solidFill>
              <a:latin typeface="Franklin Gothic Book"/>
            </a:endParaRPr>
          </a:p>
          <a:p>
            <a:pPr algn="ctr"/>
            <a:endParaRPr lang="en-CA" sz="3200" b="1">
              <a:solidFill>
                <a:srgbClr val="000000"/>
              </a:solidFill>
              <a:latin typeface="Franklin Gothic Book"/>
            </a:endParaRPr>
          </a:p>
          <a:p>
            <a:pPr algn="ctr"/>
            <a:endParaRPr lang="en-CA" sz="3200" b="1">
              <a:solidFill>
                <a:srgbClr val="000000"/>
              </a:solidFill>
              <a:latin typeface="Franklin Gothic Book"/>
            </a:endParaRPr>
          </a:p>
          <a:p>
            <a:pPr algn="ctr"/>
            <a:r>
              <a:rPr lang="en-CA" sz="3200" b="1">
                <a:solidFill>
                  <a:srgbClr val="000000"/>
                </a:solidFill>
                <a:latin typeface="Franklin Gothic Book"/>
              </a:rPr>
              <a:t>The Dianne Beveridge Grant</a:t>
            </a:r>
            <a:endParaRPr lang="en-US">
              <a:ea typeface="Arial Unicode MS"/>
              <a:cs typeface="Arial Unicode MS"/>
            </a:endParaRPr>
          </a:p>
          <a:p>
            <a:pPr algn="ctr"/>
            <a:br>
              <a:rPr lang="en-CA" sz="2800" b="1">
                <a:solidFill>
                  <a:srgbClr val="000000"/>
                </a:solidFill>
                <a:latin typeface="Franklin Gothic Book"/>
              </a:rPr>
            </a:br>
            <a:r>
              <a:rPr lang="en-CA" sz="2800" b="1">
                <a:solidFill>
                  <a:srgbClr val="000000"/>
                </a:solidFill>
                <a:latin typeface="Franklin Gothic Book"/>
              </a:rPr>
              <a:t>$2,500 product credit </a:t>
            </a:r>
            <a:endParaRPr lang="en-US" sz="2800">
              <a:latin typeface="Arial Unicode MS"/>
              <a:ea typeface="Arial Unicode MS"/>
              <a:cs typeface="Arial Unicode MS"/>
            </a:endParaRPr>
          </a:p>
          <a:p>
            <a:pPr algn="ctr"/>
            <a:r>
              <a:rPr lang="en-CA" sz="2800" b="1">
                <a:solidFill>
                  <a:srgbClr val="000000"/>
                </a:solidFill>
                <a:latin typeface="Franklin Gothic Book"/>
              </a:rPr>
              <a:t>for use in the teacher’s classroom</a:t>
            </a:r>
            <a:endParaRPr lang="en-CA" sz="2800" b="1">
              <a:solidFill>
                <a:srgbClr val="000000"/>
              </a:solidFill>
              <a:latin typeface="Franklin Gothic Book"/>
              <a:ea typeface="Arial Unicode MS"/>
              <a:cs typeface="Arial Unicode MS"/>
            </a:endParaRPr>
          </a:p>
          <a:p>
            <a:pPr algn="ctr"/>
            <a:r>
              <a:rPr lang="en-CA" sz="2800" b="1">
                <a:solidFill>
                  <a:srgbClr val="000000"/>
                </a:solidFill>
                <a:latin typeface="Franklin Gothic Book"/>
                <a:cs typeface="Segoe UI"/>
              </a:rPr>
              <a:t>Application Portal on basef.ca will open early April </a:t>
            </a:r>
          </a:p>
          <a:p>
            <a:pPr algn="ctr"/>
            <a:endParaRPr lang="en-US" sz="3200" b="1">
              <a:solidFill>
                <a:srgbClr val="000000"/>
              </a:solidFill>
              <a:latin typeface="+mn-lt"/>
              <a:cs typeface="Segoe UI"/>
            </a:endParaRPr>
          </a:p>
        </p:txBody>
      </p:sp>
      <p:pic>
        <p:nvPicPr>
          <p:cNvPr id="2" name="Picture 4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E3D85CEE-DA33-46F0-402F-9F37E9CBF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312738"/>
            <a:ext cx="4037541" cy="16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3267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7" name="Text Box 3"/>
          <p:cNvSpPr txBox="1">
            <a:spLocks noChangeArrowheads="1"/>
          </p:cNvSpPr>
          <p:nvPr/>
        </p:nvSpPr>
        <p:spPr bwMode="auto">
          <a:xfrm>
            <a:off x="1524000" y="609600"/>
            <a:ext cx="9144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7200">
                <a:solidFill>
                  <a:srgbClr val="000000"/>
                </a:solidFill>
                <a:latin typeface="Segoe UI" panose="020B0502040204020203" pitchFamily="34" charset="0"/>
              </a:rPr>
              <a:t>Merit</a:t>
            </a:r>
            <a:r>
              <a:rPr lang="en-US" sz="6600">
                <a:solidFill>
                  <a:srgbClr val="000000"/>
                </a:solidFill>
                <a:latin typeface="Segoe UI" panose="020B0502040204020203" pitchFamily="34" charset="0"/>
              </a:rPr>
              <a:t> Awards</a:t>
            </a:r>
          </a:p>
        </p:txBody>
      </p:sp>
      <p:sp>
        <p:nvSpPr>
          <p:cNvPr id="379908" name="Rectangle 4"/>
          <p:cNvSpPr>
            <a:spLocks noChangeArrowheads="1"/>
          </p:cNvSpPr>
          <p:nvPr/>
        </p:nvSpPr>
        <p:spPr bwMode="auto">
          <a:xfrm>
            <a:off x="2209800" y="2590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</a:rPr>
              <a:t>Sponsored</a:t>
            </a:r>
            <a:r>
              <a:rPr lang="en-US" sz="3200">
                <a:solidFill>
                  <a:schemeClr val="tx1"/>
                </a:solidFill>
                <a:latin typeface="Segoe UI" panose="020B0502040204020203" pitchFamily="34" charset="0"/>
              </a:rPr>
              <a:t> by:</a:t>
            </a:r>
            <a:endParaRPr lang="en-US" sz="32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6A89DB3-C728-451F-EF5A-E6BA67E08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55" y="1600200"/>
            <a:ext cx="7023491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2C0954-DEF4-4429-A039-4CC3CEDBC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85648">
            <a:off x="2168335" y="814537"/>
            <a:ext cx="5239175" cy="4525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097D8C-C067-4B2B-AD12-95FC89890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9031">
            <a:off x="7617364" y="3454477"/>
            <a:ext cx="3348149" cy="1883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erson standing in front of a computer&#10;&#10;Description generated with high confidence">
            <a:extLst>
              <a:ext uri="{FF2B5EF4-FFF2-40B4-BE49-F238E27FC236}">
                <a16:creationId xmlns:a16="http://schemas.microsoft.com/office/drawing/2014/main" id="{6B93D0C9-6FDA-41A0-AB08-8B3639A48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490">
            <a:off x="7681529" y="663330"/>
            <a:ext cx="3348148" cy="223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6AEEAEC6-CFE7-4B4C-9348-18726D157D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90" y="3150211"/>
            <a:ext cx="3348148" cy="223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DA467D93-2F17-470E-9AEE-3328939580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06" y="559663"/>
            <a:ext cx="3348148" cy="223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C96246-4503-45DD-82E7-195682A12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00915">
            <a:off x="872226" y="837712"/>
            <a:ext cx="3348148" cy="1883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145833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E0AF4A-DEEC-4BE4-9A83-6A3EA9B27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7" y="2655695"/>
            <a:ext cx="5328895" cy="2664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4CDA79-02F3-494C-A29E-8BF518DD5C72}"/>
              </a:ext>
            </a:extLst>
          </p:cNvPr>
          <p:cNvSpPr txBox="1"/>
          <p:nvPr/>
        </p:nvSpPr>
        <p:spPr>
          <a:xfrm>
            <a:off x="2073328" y="698643"/>
            <a:ext cx="80453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chemeClr val="accent6"/>
                </a:solidFill>
                <a:latin typeface="+mn-lt"/>
              </a:rPr>
              <a:t>Award of Excellence Tuition Scholarships</a:t>
            </a:r>
            <a:br>
              <a:rPr lang="en-US" sz="3600">
                <a:solidFill>
                  <a:schemeClr val="accent6"/>
                </a:solidFill>
                <a:latin typeface="+mn-lt"/>
              </a:rPr>
            </a:br>
            <a:r>
              <a:rPr lang="en-US" sz="3600">
                <a:solidFill>
                  <a:schemeClr val="accent6"/>
                </a:solidFill>
                <a:latin typeface="+mn-lt"/>
              </a:rPr>
              <a:t>of</a:t>
            </a:r>
            <a:br>
              <a:rPr lang="en-US" sz="3600">
                <a:solidFill>
                  <a:schemeClr val="accent6"/>
                </a:solidFill>
                <a:latin typeface="+mn-lt"/>
              </a:rPr>
            </a:br>
            <a:r>
              <a:rPr lang="en-US" sz="3600">
                <a:solidFill>
                  <a:schemeClr val="accent6"/>
                </a:solidFill>
                <a:latin typeface="+mn-lt"/>
              </a:rPr>
              <a:t>$1000</a:t>
            </a:r>
          </a:p>
        </p:txBody>
      </p:sp>
      <p:pic>
        <p:nvPicPr>
          <p:cNvPr id="3" name="Picture 2" descr="1580 Sheridan Tagline (RGB) (Black).png">
            <a:extLst>
              <a:ext uri="{FF2B5EF4-FFF2-40B4-BE49-F238E27FC236}">
                <a16:creationId xmlns:a16="http://schemas.microsoft.com/office/drawing/2014/main" id="{67380F2A-53CE-497C-9759-53334AECF0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2677" y="3565269"/>
            <a:ext cx="5022637" cy="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2060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1524000"/>
            <a:ext cx="8153400" cy="4038600"/>
          </a:xfrm>
        </p:spPr>
        <p:txBody>
          <a:bodyPr/>
          <a:lstStyle/>
          <a:p>
            <a:pPr marL="0" indent="0">
              <a:buNone/>
            </a:pPr>
            <a:r>
              <a:rPr lang="en-GB">
                <a:solidFill>
                  <a:srgbClr val="000000"/>
                </a:solidFill>
              </a:rPr>
              <a:t>	 </a:t>
            </a:r>
            <a:endParaRPr lang="en-CA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0" y="228600"/>
            <a:ext cx="10871200" cy="838200"/>
          </a:xfrm>
        </p:spPr>
        <p:txBody>
          <a:bodyPr/>
          <a:lstStyle/>
          <a:p>
            <a:pPr marL="0" indent="0">
              <a:buNone/>
            </a:pPr>
            <a:r>
              <a:rPr lang="en-US" b="0">
                <a:solidFill>
                  <a:srgbClr val="000000"/>
                </a:solidFill>
              </a:rPr>
              <a:t>	Bronze Merit Awards</a:t>
            </a:r>
            <a:endParaRPr lang="en-CA" b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47801"/>
            <a:ext cx="7924800" cy="42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4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459E8C-FBEA-AB21-69CC-F396CDBB1590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ArcelorMittal Dofasco Awards</a:t>
            </a:r>
          </a:p>
        </p:txBody>
      </p:sp>
    </p:spTree>
    <p:extLst>
      <p:ext uri="{BB962C8B-B14F-4D97-AF65-F5344CB8AC3E}">
        <p14:creationId xmlns:p14="http://schemas.microsoft.com/office/powerpoint/2010/main" val="1315489058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EAE594-834C-B78E-E519-B60678F549FE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DD689-120E-FF43-9D59-18D735E3C7BE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Janine Gong &amp; Leah Seet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3F27E-C208-BDB5-D3C3-19608C30D4A2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A09
Statocytes in Space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9755215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534420-4971-FD86-F4B8-E1E16A890D50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EE440-12D7-C4D9-56C3-7228770AD4EE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Grace Wilson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5B2B4-11E5-AAE1-9EE9-ACC5EB403545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A13
Say Watt?!
Oakville Christian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184C4-9D1F-B7A1-7C40-D2BAE01A62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4854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B8BD3F-5CD8-AAE8-CF31-0A59AA3378E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744BB-467C-194A-C82E-75A4B60E15B4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Nicholas Hart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29152-636F-413F-0893-4898FEA054B2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A14
Impact of Fertilizers:  Organic vs Chemical
Charles R. Beaudoin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5CBDD3-F086-543D-04F1-ED364B00B64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062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9C8735-2A4D-FCF3-9889-99E347C89091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DF26E-BC15-1B92-3907-56BEA84AE05D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Gwyneth Rupchand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19734C-D81C-641A-FCFE-54906F5A538E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B04
How lettuce will grow under 3 different light sources.
Ascension Elementary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F8A38-2E3B-F271-BF66-8B4E263048B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9999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360534-45A6-8455-44FE-C23724672B9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793DC-A273-0A68-D3A8-3DA7EB95CA53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Ana Qureshi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023605-D10E-0A05-850E-9191188E9C84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B05
Which Stays Fresh Longer: Non Organic or Organic Fruits?
Al-Falah Islamic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362D5-A9A0-6C0F-E05F-B79040BE918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8159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A1A628-0067-F2F0-2A99-5E86829F8B6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9DAAF-F3D0-A491-4418-D9B149853AEE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Sophie Schweinberger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AE0997-7504-730A-9CE1-F32D0F97AA4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B06
Battle of the Disinfectants
Trinity Christian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124B6-A264-39DF-1B37-6669877D231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4454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EAC75E-D0A4-0845-E043-51D58758D34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3AF17C-A290-E479-F247-2EBB9C5D775D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Brianna Montemayor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7AB63-4B1F-F473-6CFA-FADBB4CDB310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B08
The 3 B's
St George-German Public School
St. George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2C319-523D-9935-9B6E-8491A698B14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53897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9E7BD0-CFAC-1898-3CEE-C466ECB8E912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938051-082C-E533-12B4-F3992476F136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Hayden  Woolsy &amp; Anisa Boivin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44701-5B94-2028-DA40-EEEDE6FED89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CA" sz="1800">
                <a:solidFill>
                  <a:srgbClr val="000000"/>
                </a:solidFill>
                <a:latin typeface="+mn-lt"/>
              </a:rPr>
              <a:t>B12
Smart Mold
St. Augustine
Dundas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6247CC-9BF8-CA83-9058-1922E7919FE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6183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2B50B5-823C-DD92-9672-74CF5BED46CE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19C872-832D-7DE3-39AD-7FDE5863C956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Maryam Sayani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1365B-83A7-2D17-0592-CDEB593CEF3E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C02
How Does Age Affect the Ability to Detect Salt?
Al-Falah Islamic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E8B71-06F7-FF77-5947-CDA0B07CD1C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54481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2F0AC9-E120-C1D0-D564-0DDA715D0CE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0B91E-6016-E29D-6A35-880851043244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Wookyum (Jason) Kim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65972-5EB1-E3A1-CC41-D4AEC892A49E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C05
Go With the Flow
Trinity Christian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2246B-A9E5-4AFC-F701-174DEE8846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9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4E0695-94EC-5160-A799-2BA52EFD2EA1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ArcelorMittal Dofasco Central Trades &amp; Services Department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136C7B-F3B1-FBFC-BB6F-B599CFDEE556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Isaiah Sienna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57A50-4144-512F-C5EC-53EBBB9AF01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B03
Taking Flight: The Evolutionary Origin of Feathered Flight  
St. Augustine
Dundas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080F39-6180-926F-9BA4-FE642828D1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43033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7FB50D-F0FC-6F4E-47E5-53D94DDDAFF7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35F35-F9D4-09F4-66A5-656728776167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Zoya Waseem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28E83A-ADEE-83B8-54D9-3606098582B2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C09
Does Multitasking Affect Studying Accuracy?
Al-Falah Islamic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CFFE7-A15A-29B8-2D4A-E558281DFEE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07419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672409-75E9-00B4-8930-0ECEDC09BAAE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2F88C-8641-8D2A-6196-F4A38D73349B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Kelly Zhong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332109-0D2C-ADCC-7836-10E315D316B1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C10
Do genes impact the ability to learn a new skill?
Westmount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62A642-1496-F1FD-78BF-1D0D07BB86A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699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0BA63A-B14E-88EE-B94F-0572BB1E743B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78C3D-B601-508F-7694-EAF43615F953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Peyton Burt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8D7A7-4942-1DD4-58C1-4BCC389F871D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C13
Focus Forte
Trinity Christian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AE0C3-E429-8896-BA1F-66F55E5226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88725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D3C009-AE02-28AC-6CD7-12E970D70B12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525BF6-977C-7C7E-72A5-91B7BEB6CD42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Daniel Lu &amp; Thomas Seoh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1E936-E634-2E11-BE0C-8FAB38CA88E2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C14
Virtual Schooling Impacts on Adolescents' Mental Health Using the Instrumental Approach of PHQ-A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8D7B4-CA69-3AA4-4C38-7C8F79EFCC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6789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316F65-7F85-0EB8-31A0-D3ED5431678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75485F-FD3D-E94C-3F99-3F673497452E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Aaliyah Fernandes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E39AD1-48FE-775B-573C-599B78E4529B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C16
Positivity at School
Oakville Christian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09E73-7EAF-DA10-FE4C-CD50C4B0BA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40577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71ACA8-4A3A-7499-D77A-CB333350978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5F38E-72B8-F013-037C-8A386F7182FF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Andrea Faber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80C7AA-9C78-65E5-B02B-9D8EC120E0AA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D05
Bring Back the Memories
Trinity Christian School
Burlinton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5714C5-4FB0-D349-72AF-00EC2EFB423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22514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087370-3A46-69AB-7176-E560CD498F5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92C62-6A18-E21E-979E-39A6C5F8C45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Claire Marsh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54F40-ACBF-CDE8-BFF3-22AD87BA9464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D07
Wearable Early Stroke Detection Device Using Electroencephalography
M. M. Robinson High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BAE73-BAA2-96F9-DF73-10432A44F76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6493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F8A8C3-B834-A785-C54B-49467A80168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FAA9-E5D3-EE67-FBB7-BF6F7E272C26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Akshara Yamsani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CC8DF0-058B-DEE0-D5F0-73D5F1941CF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D08
Optimal Ambient Conditions for ASD Spectrum Concentration
Dr. David R Williams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0B3633-823E-6FD5-6677-81A2F37D29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42982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9F36DE-F812-7F28-ACD8-8D49B049A86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4CEC46-2EB4-FEAF-88C6-B58357A96134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Gray Greco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DC4CE-8E9F-8B2B-93B6-1371FE9DCB0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D09
No Name, No Shame
Oakville Christian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A5C83-3EF8-A09C-72CB-8F5639A5997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36878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6DFE52-9B6E-0F0F-20C3-F9710E8BC3B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88A4E-304B-8DBB-E3D2-1AB400FC8E6B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000">
                <a:solidFill>
                  <a:srgbClr val="000000"/>
                </a:solidFill>
                <a:latin typeface="+mn-lt"/>
              </a:rPr>
              <a:t>Faraasha Ellahi &amp; Fatima Mojib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D36D13-8977-4B2A-31D5-3035A549719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D10
What is the connection between Personality and Memory?
Dr. David R Williams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A99A0-E36F-0D25-2338-DBD64223FEB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57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BACC38-CFED-B0FC-023D-E767281B7FF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ArcelorMittal Dofasco Chemical Testing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74829C-0558-BF4A-2BED-FE7BF338AD48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Vihaan Vashishtha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0E58A8-85A6-49D8-EF67-99B7CD0C60DD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F06
Polymer Enzymatic Degradation - Big Break or Fad?
White Oaks Secondary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A4A7DA-CE93-D690-3180-928A6B7330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99605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E1195A-C467-FA45-03C4-93CB1337313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BA178-6057-A3C6-5564-B41E47B3FC8F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Zoha Waseem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B53D9-BB4D-1F6B-C6B3-015F0923F2D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D13
Which Cone Cell Type Takes the Longest To Recover From Afterimages?
Al-Falah Islamic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5127F0-C1D8-0648-6183-153A3B0595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01069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553936-A40F-140B-555B-A0809E0693B6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D7E34-0F3D-0F39-CAFA-8E34827F4EB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Chiazom Okpala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8D5D49-2039-3085-DF8C-C48F7E986345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D14
Music &amp; Memory
Oakville Christian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3A2FE-09F3-1FE1-AF03-18EC70B9E9F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86672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8EFEAB-987B-FAFB-07B0-383AECC7FA1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8DDEC-9446-BD51-D4A9-2A742CA59BA4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Clara Mack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7178-CA7B-5541-5DDF-E09F3934DF7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D15
Enticing Icing
Trinity Christian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22B63-0E23-82A3-5A95-4FDC7FB05CA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2228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AA3FA2-F533-1840-F093-7C6BBA5EC04B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A7235C-C970-E669-EA4C-7F59ED67FE24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Shada Shirani &amp; Laila Puri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C168C-86BF-FD03-E11D-E7A752948C2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D16
A SHOCK TO YOUR SYSTEM:  A novel treatment for Type 1 Diabetes 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ED747-00A9-7119-8CC5-38944811135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08495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9F83CC-D298-89B8-5BB4-62DCE41766C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AD280-C7E1-120B-B5DC-309BE0FC4E50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Justin Lee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1CFB7-DC0F-3E6B-FE3E-B3A076E67CDF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E08
Emotion's Effect On Your Play In Chess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5F3E6-631E-0944-B58B-52E240D3935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7113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D9DC49-4DBF-D9E2-F362-DDC668127EAA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1C7CFB-DA9A-90AC-8574-F45E3C03F2FE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Sophia Xu &amp; Season  Wang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B40E4-FD46-AD43-C0B7-46A557E49E0D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E10
Correlations Between Sleep Patterns, the Glymphatic System, and Giftedness in Children
Oakville Trafalgar High School
Oakville 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38E1D-FBFA-3522-A0E6-2C7B5EA7405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31334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2468A6-DF59-9BFD-2C6F-33757ACABD4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3A4023-E99C-4D38-47A4-D486F4BAE9C3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Liam Storsley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2FEE9-38F5-FE89-5419-A1993B8415FE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E11
Virtual Reality's Impact on Learning Outcomes
Oakville Christian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53491-8052-4FEA-F2A5-6207B8E474F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46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92CEAC-C10A-5554-BFD6-3BEE098F29C4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EF996-AA0F-0A4B-4B73-3A8BBEBC014F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Rebecca Hill &amp; Daniel  Lin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C724F0-CB90-DD3A-1254-7EF3F7C6F04A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E16
How different school subjects affect students stress levels
Dr. David R Williams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97627-1037-28CC-EE06-0DDF662AC4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62892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EB741F-2AA2-8943-C1AB-193520E8C6B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8051C8-241B-D20F-8656-06F00267393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Keerthna  Manivasagam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B3919F-124A-1F23-D4E8-8AD105279D9B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F01
Is Solar Solar Energy More Efficient?
Milton District High School
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D66FD-5E29-7C12-2F82-2FD9F22FCAC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23233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2238AD-17B7-565C-2F11-4CB585F9C06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F41080-3BB2-55B5-B9A2-4D28B6A51A5C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Sophie Mungo &amp; Olivia  Getty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78221-13E4-3864-F0E5-29D93EFFC0A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sz="1800">
                <a:solidFill>
                  <a:srgbClr val="000000"/>
                </a:solidFill>
                <a:latin typeface="+mn-lt"/>
              </a:rPr>
              <a:t>F04
La Creme De La Creme 
Oakville Christian School
Oakville 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A0464-8702-3B3A-9A28-32422DE23C8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33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26DD51-34EB-61E0-967F-B65AF75778D0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ArcelorMittal Dofasco Commercial Department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4A77F-88B1-BE6E-F936-BA4C3F59865B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Ali Kefel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D5E8EF-DCB0-3AAA-D4F6-E3A1216C981D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J11
An Analysis of Path Planning Algorithms like D* for more Efficient and Optimal Missions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46A28F-FB73-49C2-B1EE-4FAC8B114EC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60564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F98143-1EAD-F60D-79C6-B7B53FB97C62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36CE1-3889-DB7B-9248-4A61CC4C2B8E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Alex Easo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CDB0B-A4B3-F637-CEAE-87B72A6D863C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F13
Light It Up - Exploring Renewable and Non-Renewable Fuels
Balaclava
Carlisle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E4BB8-734D-2526-D440-E2D4B03BDB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55388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7C6791-3FF1-5C81-2869-7191606ABE37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2CFFDB-0848-888D-6ADA-510E3FA9401D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Augustus Luciani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10C96-0C76-8F64-88C5-2754787421F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G05
A Lesson From The Stars
St. Augustine
Dundas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31677-5519-DBC7-300E-C424A7E6DD3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00312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DAF5AE-DB85-CFD0-7D77-2211431B1A6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DDEB6-90C5-AC04-2CF7-DAA0499FDD8F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Katie Barbera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E7059-8719-7E20-D42C-D053968C103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H01
Determining the Water Diffusion Coefficient of Various Bioplastics: A Molecular Dynamics Study
Cathedral High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223028-CF2F-B659-46A7-FDFAAF19FA9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02022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EAEFBA-6C06-DCD8-2033-D6129F90ECFE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0BB1E-762B-A65A-23B2-4362383ABC37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Kibo Nagasaki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59133-D857-1772-CF57-032D10C78A9C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H02
Deterioration of Democracy in the 21st Century
Mentor College
Mississauga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BCC54-38BB-4506-3A24-9F9E4D84AC5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11336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433912-C642-8EB6-A2D4-133860FF0234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04D73A-3726-D00E-4E4C-142128A7A142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Khairy Issa &amp; Arnnav Kudale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752146-081C-A2DE-CE25-9243D39AD73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H08
How can a wind powered car go faster than the wind?
Dr. David R Williams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053C6-76DC-5277-B915-6112035BF3A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6534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80DE6-9B1A-B533-F0C8-2B89C8CEFA6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6BD79-D8C3-9714-AD2D-D23C90232774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Kaleb Jones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00B4B-A3CB-D897-EF8B-01525EAE839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H09
Magnetic Power 
Trinity Christian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33B12-9192-5E66-E72D-E7CC0D96953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0748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E080D3-E137-B795-304C-6E2826EB371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B79AE-3BBF-5E52-76E1-A30723C5676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Hania Sagarwala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0357C-4C0C-B9BA-3733-F55C5A39F7EB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H17
The Effects of Heating Temperature on Voltage
Al-Falah Islamic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0AFEF4-77FF-75CD-309E-2DF3BD7730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6034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F03146-D013-9A1D-7161-3F7F16278782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5A27B-1D86-8D2A-F436-7D04DDE406D2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Ishita Malhotra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103F4-3DD4-3C56-8B7F-373DDB975868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J06
What is the best types of lens and light to start a fire using the least amount of energy?
Charles R. Beaudoin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9DC8F-C7B9-7E66-7D34-F0192059F8B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64835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C50A3F-BCB5-2CD8-A0C1-C7F848F98A2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F33F70-394A-FA0F-2A0C-DB0E4F8D8E0F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Rowan Scheben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BD5C7-597A-C202-3CA6-6D98C02D752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J07
Rise Up!
St. Augustine
Dundas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072796-20FD-D345-8769-911C5ED8887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47246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3A5D17-F42D-5E6D-4DC8-35B12D90127A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EC678-A5E0-B22B-61EB-3B564D10B4A9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Prassan Aggarwal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5F3D5-49A3-CEBB-8AA3-BE383773225C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J12
Interstellar Future 
Centennial Public School
Georgetown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96343-5D3C-676D-6A2D-BA64282CDA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24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ACCF5-FD35-48ED-F46F-7E69ED84228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ArcelorMittal Dofasco Engineering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C6451-5838-71D6-A0E7-F54B8D77D774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Jason Bae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8744A6-E477-271E-D652-66450093DBA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P10
ADHD Treatment: Finding the Effectiveness of Fine Motor Learning on Attention Levels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8BB8EA-5577-8A2B-113C-4054C9B4DC4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84104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789BE1-6C6A-41C7-F3F3-CA37BAF87B3A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55F221-01B6-F23B-D4CF-14C52E9E882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Peiyong  Lin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F4C37-D0B2-1826-41D2-1A6287D36390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J18
Epilepsy Detection by Head Pose Estimation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1E999-2D42-6E0A-FBB2-C4D71CFDBCB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157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7CBA2-CE81-5066-FA83-ACC6A80969A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8069A-AC6E-BD16-DBCB-C9C935266B6F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Rohan Tuli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00CCF-DC51-41A4-1119-759366E9680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K04
Using YOLO Object Detection To Allow Self-Driving Cars to See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2F0FEB-032B-4EAB-4221-1FACEC175A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94598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23443-8B05-8B54-D779-5124CC30DE3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77BC9C-41D4-E22D-BCE0-B3C9C0E4BC6A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000">
                <a:solidFill>
                  <a:srgbClr val="000000"/>
                </a:solidFill>
                <a:latin typeface="+mn-lt"/>
              </a:rPr>
              <a:t>Gavin Mckerracher &amp; Grayson Beecroft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B4F4C-CF2E-4877-BAEC-D90D85916112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K12
PSAG (Piezoelectric Semi-Automatic Generator) 
Rolling Meadows Public School
Burlington 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552DE-405D-F282-B2FA-28F660D27C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40339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36999-AB7E-2F20-F6CF-814ADFC3B42B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4D699-952C-5878-F0E0-8F7BF42EDC8B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Ethan Horn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649324-5955-717E-D98B-41F15A37B14B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K13
Braille In A Box Puzzle
Rolling Meadows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FCB532-998B-24C5-861B-3AD9858D814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19344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46D9E8-A72F-FA10-8A16-E8B77124C6C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6DCD74-A575-D3F3-951C-628E1D301AB1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Brenton Wang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9F318-F9C9-E164-01AC-42C786673DDB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K17
Experiencing Chinese Ink Painting through VR Technology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0428A-030C-5426-1195-EB6E54A69D7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03586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0F0C6-2595-9853-7A18-5456C255012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84135-E46A-114D-1AE5-80061F6A32F7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Lucas Monter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B2131-32E9-0927-AA68-B0732DFE9E0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CA" sz="1800">
                <a:solidFill>
                  <a:srgbClr val="000000"/>
                </a:solidFill>
                <a:latin typeface="+mn-lt"/>
              </a:rPr>
              <a:t>L11
A Novel EEG Pillowcase for Sleep Apnea Syndrome Diagnosis: An Investigation of a Virtual Prototype
Corpus Christi Secondary School 
Burlington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E7FAD-2CA3-BD56-D633-F83295671AF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20824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E41FD9-70BD-7896-AF6F-499D003E38F2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D687E-FC07-031A-B503-98FBC4437BA6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Ruhan  Soni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4EE67C-440C-B16A-16C3-50D9F242EE86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M01
Using Hydrogen to decarbonize Steel Production
Hillfield Strathallan College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44873B-BE50-71D4-A6FB-0A40257025A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08617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9962A6-F468-D0CE-0E0A-2554EF2DF22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368294-DC8A-1BB4-8DD2-819425C94834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Lana Mbuagbaw &amp; Maeve  Puri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8F264-EEBA-A559-AB53-543160054DAA}"/>
              </a:ext>
            </a:extLst>
          </p:cNvPr>
          <p:cNvSpPr txBox="1"/>
          <p:nvPr/>
        </p:nvSpPr>
        <p:spPr>
          <a:xfrm>
            <a:off x="228601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N03
Fasten Your Greenbelt
St. Augustine
Dundas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B6837B-039D-1662-D56E-392881B6E62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95494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C3B2A5-37C1-8C34-7705-21ECCCBE916E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33102A-0BFB-C752-4148-89E9CF9B689A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Filip Veljkovic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77FD8-49AD-53B7-7A69-7E81A442E5D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N05
SODIS in Canada: A "Cool" Way to Disinfect Water
Charles R. Beaudoin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B432F-5087-E135-E0EF-3E981C2A07B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1076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3B0D54-1106-CCC9-934C-D940A004B9C6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65A16-CBAC-D52B-45A5-27B5CD4344C5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Joanna Martin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AEC827-3308-8E2A-6A88-7541AB65B94F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N07
The Clean Air Project
St. John Elementary School  (Burlington)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A96ED7-B1E1-DA2B-A851-FACBE0D403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52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BFAE68-FFF7-FF14-F526-31EA2B4CFC1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ArcelorMittal Dofasco Environment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E3D429-CB61-A7CC-0D67-B615A3886B08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Maya LeBlanc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50D093-67FA-C547-2A6E-9860BBC93CB8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P15
Nitrous Oxide Reduction in an Industrial Wet Scrubber Utilizing NosZ Reductase and P. denitrificans
Abbey Park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A19D0-F530-75C1-A81D-CA5E7A9B789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8485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E9A893-EAF8-9B29-D750-7389033A818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86D017-5DCD-50A4-3E56-7228C32B7967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Joshua Bodner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A1D97-E998-A245-0169-46DBB3D90C95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N13
Using a Subsonic Wind Tunnel to Measure an F1 Car’s Downforce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1B4F84-CC30-5093-C381-0C1340D2BB0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5630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B30B43-A255-4921-8CA0-1515F36C194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9F5140-EFFC-5F05-1F31-332107838090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Evan Budz &amp; Colin Cameron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013AE-34F0-8D57-BEC5-788DDFF2E90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N17
ePills – Set it and Forget it!
Charles R. Beaudoin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888920-5155-5A17-E60D-74B49A41F33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60243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4C2000-DAA6-0A75-C4D4-25CC4FD7388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462E8-8226-C3AF-5712-4ECE884FBD8A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Capri Smith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08BAB-6554-05C8-E856-1C13464602F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P04
Seeing Sound
St. Augustine
Dundas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DDA6D-16B3-B317-CF36-0DB23D0DB68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1956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FA2D5C-360F-3760-6FD7-4A6B0B686C5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85FB1D-00CE-781B-D405-D272F6CDDF5D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Anish Rathod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F39E91-082C-2407-BC21-740F58AF8F8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P05
A Deep Learning (Multi-Layer Perceptron) Soil Hydration, pH, TDS, and Turbidity Tracking Device
Burlington Central High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61355-E992-2939-C67C-D6ABD4C57B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2633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31123-B90D-E19D-68BD-5E447B6DBCF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54D9C7-4831-F7C5-EB46-60D4C96CFAC8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Alan  Cai &amp; Gabbi Ipwanshek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CCAD55-448B-1303-2C09-C35D52BEF67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P07
Household Waste Sorter
Dr. David R Williams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AF6DC-225A-868E-CDE6-35AF58B38C0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2657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35C321-A0CF-F12F-2468-F23864FF026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64A83-46EE-3274-6628-1D0CBA47E74B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Daksh Srivastava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45BDD-27E3-5AD6-F1CC-A1A5A470A408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P12
A Digital Interpreter to translate between English and Ukrainian
Pilgrim Wood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4D6B1A-D59B-30A8-FFC9-EF55E4DE9C8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57817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A8667E-7BB9-67B1-E2D1-C36C80083297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7A65FB-DD86-BBBE-E0C7-376635832211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000">
                <a:solidFill>
                  <a:srgbClr val="000000"/>
                </a:solidFill>
                <a:latin typeface="+mn-lt"/>
              </a:rPr>
              <a:t>Subakrish  Balakumar &amp; Ayaan Salim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5EE028-B058-F9D0-6A65-68100E0C15B0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P16
Sustainably Saving our Special Salmon
Aldershot High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9CD3FF-9CE9-6284-11D4-53CD33824C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21958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B6FC6F-12C8-F904-6DC5-22C6F586479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04F4F5-0BE2-F404-F943-6004F125E06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Abdulrahman Odejayi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828C7-CD55-BA77-4025-9540D0977013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P20
Housing price prediction
North Park Collegiate and Vocational School
Brantford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6B6F7B-3B9F-EFA4-7F9E-1D3E8B6FE57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02573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0" y="228600"/>
            <a:ext cx="8153400" cy="83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>
                <a:solidFill>
                  <a:srgbClr val="000000"/>
                </a:solidFill>
              </a:rPr>
              <a:t>Silver Merit Awards</a:t>
            </a:r>
            <a:endParaRPr lang="en-CA" sz="400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47801"/>
            <a:ext cx="7924800" cy="42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18966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BE5FE4-0A49-8D9E-2AB2-FFB7E08C0470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4E7ED-DD4C-1D11-4594-9DC1688DDEED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Alina Hu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EB7ED-EE88-1EC8-2BF6-1632B2D8FF1D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A08
Antibacterial Effectiveness of Various Household Antiseptics in an Aquatic Environment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4F01A8-8B75-C91B-5CA4-4F0FB34597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6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3"/>
            <a:ext cx="7924800" cy="4215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00" y="4800603"/>
            <a:ext cx="3713900" cy="43637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F355BB-FD95-9979-79F1-F3D5BADCF1A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ArcelorMittal Global R&amp;D Hamilton Award for Outstanding Research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F4C01-931F-3FE8-DE03-055758D58B0B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Karthik  Chawla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F83C5-E7E8-0592-10CF-07727E9DF5BB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P14
Imagine - Generating Green hydrogen for the world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CC757-E26D-D91C-B7B5-DD5BC17A9C3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79829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529F8B-3CE9-889A-B0D4-B93FC5D9D366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636CC2-B7D5-58C6-7A33-297289016F89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Jamin DeHaan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B670C-A5EC-AAE4-A699-4973A739753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A12
Lost My Appleteite
Trinity Christian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0ED29F-0FFB-096F-A57B-7DC95F886F2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44774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028B91-B925-B361-76A6-71CD9EB5237B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3D113-E5B9-E4BB-925E-C7262D5EC8E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Isaiah Sienna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4DA6F-C401-75DC-D27F-B7DB17D55F7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B03
Taking Flight: The Evolutionary Origin of Feathered Flight  
St. Augustine
Dundas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6DF346-0D07-1C9D-36A9-AEFBA63658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64850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28DE9B-0E23-866C-F5B9-88FF9C1728BE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00FCB0-E5C8-F717-45D4-4DCA271C6236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Zena Alsaadi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A4F2E-A4D3-5645-9027-3EA4A4964DF8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C01
Impact of different types of video games on human heart rates of varying age groups.
Al-Falah Islamic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8C404-37D3-9473-8D45-420F603033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67110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E93DBE-0F61-BE47-AB8F-6A885D4756D1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480173-6FDF-5E5A-92CD-1BD78C67F73E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Marly Gendy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B827D3-E7E3-539E-F3B5-C345822710A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E01
The Impact of the Shortage of Children's Painkillers in Canada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E938E-10ED-5FE7-408C-29E55A2E22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93110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8B707C-0240-D611-25AD-5A494769CD3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1E72C-AAED-B751-4061-412D495934CB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Maddy Boverhof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717C4-5D51-4EFF-9F6F-B41B4207219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E12
Big, Yellow or Small, Packaging Leads it all
Trinity Christian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4842C-7ADB-4A66-80C1-D308F77FE2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85058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5F86E-67CB-4417-7C71-71942887F85E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26811D-36E9-B869-EDF3-72921855ACEB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Sam Bae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27AFDB-7D25-251D-FBC1-2663D33E5ED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F02
Creating bioplastic that has the most effective adsorption on atmospheric aerosol particles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2376D-D4EF-374D-0FFB-FB10D00569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13515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B0E715-185E-E936-F6FD-D10ADD214FC0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635AD-3237-B182-A2ED-6804390B3677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Kiera Mitchell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CB74B-8FA9-6F77-D59B-63DF17692B5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F05
Refining DNA Extraction for Potential Bioplastic Use
Delhi District Secondary School
Delhi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7A587-220B-4BE7-D966-2876DA9DEB3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45113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B15833-3295-EF84-A247-3C33A1E7D2A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51D55B-1F71-C72C-DFA1-B348CD15EFD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Eva Tripathi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EDF7FF-2DF0-923A-61C5-7637A921CEE9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F09
Major Makeover : Reprogramming Cell Identity
Tiger Jeet Singh Public School
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5FFA93-D6AD-1421-DAF5-6D2301712F7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66106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B77EEE-4A65-BC26-2E78-1EF901D8A461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E2939C-557A-86A8-C37C-61DA372710E7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Melin Feng &amp; Aileen Feng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91EF3-9C84-56B6-0F97-5202B48E8FD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F10
Investigating the Effect of Gene Therapy on Type 1 Diabetes and its Potential as a Future Treatment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11CBD-5A6D-3D0A-7FAB-D32D53F945B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48875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827E5E-65CB-B86B-ADEC-C4584220E40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9C432F-09B2-1904-2ED6-9F2140B06D48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Emma Li &amp; Shruthi  Konduru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925E1-F335-FA57-1086-8A78AF974BEB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F16
Alleviating inhibitors to motor ability through Syntaphilian abolition via Stem Cells
White Oaks Secondary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52DA05-20DF-F071-EB17-A79F34D34CD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78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85F44D-8FB4-F28D-6926-F40F43061FC2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ArcelorMittal Global R&amp;D Hamilton Award for Technology Application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D71BB-9863-AEA9-F19F-6277186D088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Alia  Wahban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3554C8-0B4D-A4AF-652A-AD10BF5FB9FB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N06
Replacing Natural Gas with hydrogen Fuel to Power Ontario (Phase 1)
Hillfield Strathallan College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9F61DD-03A0-0BD1-C106-69F4551D9CA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96864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A57F23-21D0-39BF-AEF8-690ECF242AD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C1A77-4CD4-0239-69CA-ACA2C8AE5BE9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Maya Parachin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8A365-BF52-256E-8929-8BCD716C817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G07
THE FRYTASTIC FRY FIT
Oakville Christian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94E46-771C-31E1-B1E0-9FB5F49B750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92142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190B6E-9B81-79D5-0A3B-CC6A440AEAE1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0C811-112B-1C8C-FD07-09FFEA7FB930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Weronika Szymala &amp; Yuba Jim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F14EEF-8480-D418-731D-8398EA83C3EF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G11
Cell Phone Sectrophotometer
Bishop Ryan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B7699A-B405-10D6-F3BC-78FD75237E9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04645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CFDFED-29C5-DB5B-D0C7-D4BFF8B69BE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9E26F-AD71-9BAB-AC89-39CFCBDEDACE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Clara Jonkman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EDF7E0-0B5E-2F1C-4E09-3EB2D314F46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G12
Health Properties of Kombucha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8265069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BB691-9813-9208-2DFF-E73E3BFA3BC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04938-E94A-0EAB-46DD-09DA653016CF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Darasimi Oloruntoba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438352-D723-8459-9996-B2A9B607F26E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H13
Sweeten The Peel
Oakville Christian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C9DB7-F8C9-5E41-7A4E-60E5D592893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05694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E8D2C9-F87F-5D71-7CF9-4464024A38C7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7002DB-9293-35F5-F8D7-957AB3BBC4F4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Emily Zhao &amp; Allen Yan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65FF4-2103-5EA7-6D17-BBB9D9FEAB0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J01
Future in Spinal Cord Injury Treatments: a Review and Demonstration of Current Experiments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31B958-A851-113D-D667-0C62A9D205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70880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9B44A4-E8C8-A92C-A232-12018F7D8DEB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95BC7-5818-E896-6FF0-B78BD31412DF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Eesa Latif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24280-D23C-B407-8306-31A6D4B999D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J04
Investigating the Effectiveness of Insulation
Al-Falah Islamic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14621E-68AE-BD8A-CA71-E6854F0524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40453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88283C-E746-E02D-1E16-DBF7E2EE6F0A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FFEA9B-DD1F-1392-332E-E84E1C7DF8E0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Ali Kefel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5F7B6-F7E6-E8DF-FA29-ABA6260D94AA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J11
An Analysis of Path Planning Algorithms like D* for more Efficient and Optimal Missions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81B4C-FE4C-2539-59F3-67D3C7C708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24968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C230E4-1E0C-6968-B26C-5772AC2C796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6AE12-0C79-8F17-D7A2-54EF178AA7C4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Akshin Makkar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5006F-752B-827A-E04C-20B266B165AA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J14
Optimizing Dye-Sensitized Solar Cell's (DSSC's) by Concentration Variation 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B0A16-3A18-1F62-E864-A86FD00F11F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59244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8E9852-2608-7BF2-62EF-3A6DA52E36EE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3739E8-1FAF-5A4C-30D6-30CDBB07A94E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Maria Chzhen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855BF-0DC7-6656-7219-6AB564E5B6E8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K09
Comparison of regression algorithms for multivariable drought analysis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84C2F-CC04-5618-549A-A11AB5F5B2F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42633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4A0535-3341-7CC8-0778-058F216CD49E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3C9A9-3775-132E-3ABA-C8387D01587C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Ziang Li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F2414-28AF-F9B1-E84F-AF09E951475E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M08
Inverse Cooking Model 2
Ridley College
St. Catharines 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A5818-A7C7-4E80-274D-741D6778DD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13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74061-AD60-D06C-F9DF-AFF9E5273C12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ArcelorMittal Dofasco Hot Mill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A2EAF-09E8-65DC-EA30-18A8970F62EF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8603F-EE06-E191-8E88-6E576F973452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F4120-EBF9-6580-9BAD-DA5AE0059E1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85829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684435-510E-980A-DA29-03B11528DBE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30218C-CE80-BEFA-393E-AAAB77AE8AB0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William Johnson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031A8-3138-4F84-E1B7-DC10DA348A7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M10
Gerbil Power
Guy B. Brown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691A4D-32F3-B20D-3531-7786A48A17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84175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917218-7423-91CE-2C23-589BA41F529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36B313-1718-1BA4-F59A-5ABDCA97F032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Hong Ngo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B3BD7-6D96-1BFE-619E-1F54CBE5550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N01
The Effects of Acidic Contamination of Freshwater on Mung Bean Germination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21CBEC-CC49-64A6-25F0-E4BE263D72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98303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0E8D58-8A66-1866-0F03-82AAFE176DD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D9B3E-B1D5-DE0E-175A-B3E6BF425DBA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Alida Truant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7DE9C-FDAC-6C87-FF28-BFE91D11DCB4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N10
Is HPV more than just an STI?
Frank Panabaker South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28CCB-23B1-3391-BF35-5E9435D2E49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03974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CAB5B2-BD4D-2FE2-017F-65A16D276480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C157B2-C7DE-F9F8-418B-8AAA105D029D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Jordan LeBlanc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0B3E78-7B4D-0ADF-D412-C225AC67CEC9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P06
Transferring Pollen Using a Mechanical Bee
St. Matthew Elementary School 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AF87E-8106-96C0-74B5-23A0C118F83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6084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E31B84-AEC4-7251-F61A-D0ABA41B67B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23237D-E431-CD9E-BE6B-1B1E867D5AD4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Imran Allarakhia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04472-D4EF-21BE-CB11-D7A020546B1B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P09
Social Robots in the Classroom: Detection and Active Support for Student Emotions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424E87-8003-DB58-031D-23E1955D27E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79208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FA9D56-484E-18B2-9B6E-B20C972C92B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672F54-D0A2-5ED5-2DC5-36387FD82681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Jason Bae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23BEB-5E66-3439-7B1C-1D3DCCB7DDF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P10
ADHD Treatment: Finding the Effectiveness of Fine Motor Learning on Attention Levels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A4298-E43C-20D0-89C5-D7BA0B401F7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45061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EE5051-501F-323C-FC96-A14A4D89D0F7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E6590-703B-87B2-89BE-AB934308540D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Jacob LeBlanc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F8B0EE-F037-0F62-5A53-5B9FB8CC8C2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P11
Sustainability Metrics For Consumer Products Using Open Source Data, Python and QR Code Technology
Pilgrim Wood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30FBE3-8A46-E898-CFBD-839B52A3D20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49932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56377E-EFC5-AF72-73CD-7BF5A8B74B70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F9C9B9-6769-EFFB-A6E7-EC164E8354A7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Karthik  Chawla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ACE37-78AC-F6A5-9A56-27A763427F58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P14
Imagine - Generating Green hydrogen for the world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CF40F0-2847-234F-A6F7-D05476E6B2A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62121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D5E06E-2392-2F7A-E3BF-7AED971DE99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315A9-4ECB-A6A0-5805-F7942B46B97B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Maya LeBlanc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5DFFD-3279-6FDA-E443-C202448644CD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P15
Nitrous Oxide Reduction in an Industrial Wet Scrubber Utilizing NosZ Reductase and P. denitrificans
Abbey Park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0F5AB-2CE3-D81D-AF23-809FD6FCFA7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45221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95F5C5-BB66-AC6C-D148-2C9DCE9E8B3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2CDD0E-0EB4-C616-DCFB-02D91B060EC7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Misimi Sanni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508378-394F-C23C-6787-A1B412F8A3DB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P17
Emerging Prosthetics
Appleby College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2CBDF5-3150-8D20-6785-6DE61EBA53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58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8D7150-A1BB-4AC9-E640-B2B96835EE8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ArcelorMittal Dofasco Human Resources Training &amp; Development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24CE30-C6B5-137A-8265-5BA77D348B63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Ethan Horn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6E47C-E653-4841-DCC0-78951A8497F2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K13
Braille In A Box Puzzle
Rolling Meadows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49E01-3083-EE2F-22DE-01EC426A79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9425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C1A0A8-594D-F345-736F-FE8D8B708AB7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A79F72-5642-0304-E985-9519E4ECFD3E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Kevin Deng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1A7A76-E14E-7D2C-A337-7B63B489F22E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P19
Attention: A Comparison Between Visual and Auditory Stimuli Under Highly Externally Valid Conditions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8A709-95E1-5F17-3EEF-38A381FE93C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02619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09DC22-AD94-5835-8F5F-48E63055314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9455E-1156-91AE-2A70-608BAAF9A9DC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Jeffrey 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5B43C9-0505-3F61-058F-2FFB449EEC2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P22
Think Fast!
Trinity Christian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A2B70-BFDD-987F-EA1C-4BAB398C6E7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31412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0" y="228600"/>
            <a:ext cx="8153400" cy="83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>
                <a:solidFill>
                  <a:srgbClr val="000000"/>
                </a:solidFill>
              </a:rPr>
              <a:t>Gold Merit Awards</a:t>
            </a:r>
            <a:endParaRPr lang="en-CA" sz="400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47801"/>
            <a:ext cx="7924800" cy="42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54478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1ED32A-957B-AA76-F56B-DB4EC6269EEB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Gold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D98EB-F13A-33D8-1651-A002E23BCAAD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Isra Bashir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B6F7E-EC7D-BB99-905F-92A6CFA65E0D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C07
Sugar High! - Integrating glucose and ketone testing in a novel design to improve prevention of DKA 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7929B5-7A29-165F-3C34-0A6CC6F5AB4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07234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5A4324-5500-FD0C-5518-833AF57240A9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Gold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4928C-9FBD-4821-2255-312157FA259C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Nicholas Pacifici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7A29B6-0A61-7E5E-268F-45E5A18D1B4C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E13
The COVID Cardiac Connection: A Novel Pre-participation Screening Tool 
St. Mary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EAD19D-1B58-D59E-1EE1-816EDD80C64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14348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546EDC-129D-421E-096A-189703910CFE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Gold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FE99B-F580-8060-0657-362D7F5061F4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Siqi Tan &amp; Yuewen Li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B106B-DA27-1360-B27C-ABCD2184A2AC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F12
CRISPR: Ensuring a Memorable Future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56BF8-D6F3-010E-A3ED-42394980184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11628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0951B5-DAD0-7D5C-51CD-31F1246978A0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Gold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1025BD-36BB-01EB-AD6D-24D8460E2DBA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Efthimiadis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527686-8061-DFC1-3729-FAFB0918F334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L16
Development of an AI Convolutional Neural Network for Diagnostic Screening of  Basal Cell Carcinoma 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2258C3-BD3D-5F9E-EFBF-3A9A115741A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18896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202E1D-6D6A-7CD3-A00C-7EA0923391A2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Gold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F896D-A030-BF81-B6D6-165F684417F2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Zixuan Li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66616-B436-0F03-BEE5-D6CB4BCABF4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M12
Bionic Squid-inspired Robot Facilitating Underwater Monitorization and Preservation of Coral Reefs
Ridley College
St. Catharines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06EFAF-2E3B-D158-973A-B6970F7FE33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50628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891D9E-258E-88CF-9FA2-18FE025CB25E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Gold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E2AFE6-AB42-4DA1-32C4-B1B4486B4DEA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Aahaan Maini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A8FC8-44E5-B605-303A-D90EC85BECF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M17
Circulate: Designing an Algorithmic Blood Distribution System to Tackle the Indian Blood Shortage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86AD6-1FC0-09EA-875A-0825E151613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90451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D4101A-85CD-34D5-99A2-20A37C105E0B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Gold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FE112-6B27-C3BF-9ACE-27BC4F501789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Alia  Wahban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B3EBF-9F2D-EA7D-B58B-B371CF653B6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N06
Replacing Natural Gas with hydrogen Fuel to Power Ontario (Phase 1)
Hillfield Strathallan College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83E54-1D0B-7DAF-6AAF-A03FB1A347A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06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CFDFAA-C471-EF61-EC47-CB0A4F8A014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ArcelorMittal Dofasco Information Systems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42EAD-2D4F-8394-14D1-EEE8C164A430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William Xu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40B6A7-6F4B-100A-2A33-3531DB0A368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K16
A Remote Charging Device With Speed of Light Charging Capabilities
Dundas Valley Secondary School
Dundas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36A4C-84F3-4A76-B0E6-38609E8C4F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26096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BA6913-7302-42C7-AB4C-45D9DC99A3F9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Gold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325056-A362-F264-BC77-C79D00D7F479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Kadhir  Ponnambalam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3DA9C-E955-5038-0FFC-2C1275061AC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P01
Electrotaxis Of The Tardigrade Species Hypsibius. sp
Hillfield Strathallan College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31A7F-E20E-692F-38FE-90A98A0F71F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08996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4361A8-5236-B87C-2D56-16D1F96E0628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Gold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1A705-A6A2-13D5-190C-9DFDFFF665E2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Brian Yin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FD9968-D3B4-68F7-2662-207978B84A38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P02
Student Engagement Rewards System
Iroquois Ridge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F3A365-3B7B-0F94-D768-10EAFD1B509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6598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D07895-4D88-6471-81FC-688420909293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Gold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9B006-AF12-6228-FF5F-97A93FCFE1E4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D0328-5EC5-42A5-4E00-89FAD3804BDD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B93094-0188-F415-DAE8-04DB3959F02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34280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0" y="3048000"/>
            <a:ext cx="12192000" cy="2667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0">
                <a:solidFill>
                  <a:srgbClr val="000000"/>
                </a:solidFill>
              </a:rPr>
              <a:t>Please Congratulate</a:t>
            </a:r>
            <a:br>
              <a:rPr lang="en-US" sz="4800" b="0">
                <a:solidFill>
                  <a:srgbClr val="000000"/>
                </a:solidFill>
              </a:rPr>
            </a:br>
            <a:r>
              <a:rPr lang="en-US" sz="4800" b="0">
                <a:solidFill>
                  <a:srgbClr val="000000"/>
                </a:solidFill>
              </a:rPr>
              <a:t>our </a:t>
            </a:r>
            <a:br>
              <a:rPr lang="en-US" sz="4800" b="0">
                <a:solidFill>
                  <a:srgbClr val="000000"/>
                </a:solidFill>
              </a:rPr>
            </a:br>
            <a:r>
              <a:rPr lang="en-US" sz="4800" b="0">
                <a:solidFill>
                  <a:srgbClr val="000000"/>
                </a:solidFill>
              </a:rPr>
              <a:t>Merit Winners</a:t>
            </a:r>
            <a:endParaRPr lang="en-CA" sz="4800" b="0">
              <a:solidFill>
                <a:srgbClr val="000000"/>
              </a:solidFill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8B85057-41A0-4D04-954F-5795DD8518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55" y="574856"/>
            <a:ext cx="2091690" cy="2286000"/>
          </a:xfrm>
          <a:prstGeom prst="rect">
            <a:avLst/>
          </a:prstGeom>
        </p:spPr>
      </p:pic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088D9DA-70CA-4621-967C-053C952FF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55" y="574856"/>
            <a:ext cx="2073402" cy="2286000"/>
          </a:xfrm>
          <a:prstGeom prst="rect">
            <a:avLst/>
          </a:prstGeom>
        </p:spPr>
      </p:pic>
      <p:pic>
        <p:nvPicPr>
          <p:cNvPr id="8" name="Picture 7" descr="A close up of some grass&#10;&#10;Description generated with high confidence">
            <a:extLst>
              <a:ext uri="{FF2B5EF4-FFF2-40B4-BE49-F238E27FC236}">
                <a16:creationId xmlns:a16="http://schemas.microsoft.com/office/drawing/2014/main" id="{D41CCCE6-09A5-48EF-AB2B-B739500A0E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84" y="152400"/>
            <a:ext cx="206654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69308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5" name="Text Box 5"/>
          <p:cNvSpPr txBox="1">
            <a:spLocks noChangeArrowheads="1"/>
          </p:cNvSpPr>
          <p:nvPr/>
        </p:nvSpPr>
        <p:spPr bwMode="auto">
          <a:xfrm>
            <a:off x="1981200" y="1600200"/>
            <a:ext cx="8305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9600">
                <a:solidFill>
                  <a:srgbClr val="000000"/>
                </a:solidFill>
                <a:latin typeface="Segoe UI" panose="020B0502040204020203" pitchFamily="34" charset="0"/>
              </a:rPr>
              <a:t>Grand Awards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5" grpId="0" autoUpdateAnimBg="0"/>
    </p:bld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>
            <a:extLst>
              <a:ext uri="{FF2B5EF4-FFF2-40B4-BE49-F238E27FC236}">
                <a16:creationId xmlns:a16="http://schemas.microsoft.com/office/drawing/2014/main" id="{01E425E8-190B-4BAE-9735-67B5D5602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1981203"/>
            <a:ext cx="8420100" cy="30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9600">
                <a:solidFill>
                  <a:srgbClr val="000000"/>
                </a:solidFill>
                <a:latin typeface="Segoe UI" panose="020B0502040204020203" pitchFamily="34" charset="0"/>
              </a:rPr>
              <a:t>Champion</a:t>
            </a:r>
          </a:p>
          <a:p>
            <a:pPr algn="ctr">
              <a:lnSpc>
                <a:spcPct val="75000"/>
              </a:lnSpc>
            </a:pPr>
            <a:r>
              <a:rPr lang="en-US" sz="9600">
                <a:solidFill>
                  <a:srgbClr val="000000"/>
                </a:solidFill>
                <a:latin typeface="Segoe UI" panose="020B0502040204020203" pitchFamily="34" charset="0"/>
              </a:rPr>
              <a:t>Teacher</a:t>
            </a:r>
          </a:p>
        </p:txBody>
      </p:sp>
    </p:spTree>
    <p:extLst>
      <p:ext uri="{BB962C8B-B14F-4D97-AF65-F5344CB8AC3E}">
        <p14:creationId xmlns:p14="http://schemas.microsoft.com/office/powerpoint/2010/main" val="141245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4648" cy="1143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Champion Teacher</a:t>
            </a:r>
            <a:endParaRPr lang="en-CA">
              <a:solidFill>
                <a:srgbClr val="0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49D8DF-34AA-45BA-BEA7-CDAC88CFE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5184648" cy="6095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/>
              <a:t>Mme. Chantal </a:t>
            </a:r>
            <a:r>
              <a:rPr lang="en-US" b="1" err="1"/>
              <a:t>Drolet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928F7F-439F-4F34-931E-C823B022F130}"/>
              </a:ext>
            </a:extLst>
          </p:cNvPr>
          <p:cNvSpPr txBox="1"/>
          <p:nvPr/>
        </p:nvSpPr>
        <p:spPr>
          <a:xfrm flipH="1">
            <a:off x="457200" y="4221161"/>
            <a:ext cx="518464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2400" b="1">
                <a:solidFill>
                  <a:schemeClr val="tx1"/>
                </a:solidFill>
                <a:latin typeface="Segoe UI"/>
                <a:ea typeface="Verdana"/>
                <a:cs typeface="Segoe UI"/>
              </a:rPr>
              <a:t>Munn’s Public School</a:t>
            </a:r>
            <a:br>
              <a:rPr lang="en-CA" sz="2400" b="1">
                <a:solidFill>
                  <a:schemeClr val="tx1"/>
                </a:solidFill>
                <a:latin typeface="Segoe UI"/>
                <a:ea typeface="Verdana"/>
                <a:cs typeface="Segoe UI"/>
              </a:rPr>
            </a:br>
            <a:r>
              <a:rPr lang="en-CA" sz="2400" b="1">
                <a:solidFill>
                  <a:schemeClr val="tx1"/>
                </a:solidFill>
                <a:latin typeface="Segoe UI"/>
                <a:ea typeface="Verdana"/>
                <a:cs typeface="Segoe UI"/>
              </a:rPr>
              <a:t>HDSB</a:t>
            </a:r>
          </a:p>
        </p:txBody>
      </p:sp>
      <p:pic>
        <p:nvPicPr>
          <p:cNvPr id="10" name="Picture 9" descr="A close up of some grass&#10;&#10;Description generated with high confidence">
            <a:extLst>
              <a:ext uri="{FF2B5EF4-FFF2-40B4-BE49-F238E27FC236}">
                <a16:creationId xmlns:a16="http://schemas.microsoft.com/office/drawing/2014/main" id="{7D66732D-2DC9-44BF-871C-8E997FD0C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139" y="1265238"/>
            <a:ext cx="922769" cy="1020762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BA214D83-C8E8-4625-AE1E-78C2F429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0" y="1339889"/>
            <a:ext cx="3342578" cy="417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5" name="Text Box 3"/>
          <p:cNvSpPr txBox="1">
            <a:spLocks noChangeArrowheads="1"/>
          </p:cNvSpPr>
          <p:nvPr/>
        </p:nvSpPr>
        <p:spPr bwMode="auto">
          <a:xfrm>
            <a:off x="1866900" y="1981203"/>
            <a:ext cx="8420100" cy="30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9600">
                <a:solidFill>
                  <a:srgbClr val="000000"/>
                </a:solidFill>
                <a:latin typeface="Segoe UI" panose="020B0502040204020203" pitchFamily="34" charset="0"/>
              </a:rPr>
              <a:t>School</a:t>
            </a:r>
          </a:p>
          <a:p>
            <a:pPr algn="ctr">
              <a:lnSpc>
                <a:spcPct val="75000"/>
              </a:lnSpc>
            </a:pPr>
            <a:r>
              <a:rPr lang="en-US" sz="9600">
                <a:solidFill>
                  <a:srgbClr val="000000"/>
                </a:solidFill>
                <a:latin typeface="Segoe UI" panose="020B0502040204020203" pitchFamily="34" charset="0"/>
              </a:rPr>
              <a:t>Awards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15" grpId="0" autoUpdateAnimBg="0"/>
    </p:bld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8" name="Text Box 4"/>
          <p:cNvSpPr txBox="1">
            <a:spLocks noChangeArrowheads="1"/>
          </p:cNvSpPr>
          <p:nvPr/>
        </p:nvSpPr>
        <p:spPr bwMode="auto">
          <a:xfrm>
            <a:off x="2743200" y="304800"/>
            <a:ext cx="6858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800">
                <a:solidFill>
                  <a:srgbClr val="000000"/>
                </a:solidFill>
                <a:latin typeface="Segoe UI" panose="020B0502040204020203" pitchFamily="34" charset="0"/>
              </a:rPr>
              <a:t> BASEF Committee Trophy</a:t>
            </a:r>
            <a:br>
              <a:rPr lang="en-US" sz="480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en-US" sz="3600">
                <a:solidFill>
                  <a:srgbClr val="000000"/>
                </a:solidFill>
                <a:latin typeface="Segoe UI" panose="020B0502040204020203" pitchFamily="34" charset="0"/>
              </a:rPr>
              <a:t>(Elementary Schools)</a:t>
            </a:r>
            <a:endParaRPr lang="en-US" sz="60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graphicFrame>
        <p:nvGraphicFramePr>
          <p:cNvPr id="12810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312875"/>
              </p:ext>
            </p:extLst>
          </p:nvPr>
        </p:nvGraphicFramePr>
        <p:xfrm>
          <a:off x="4267203" y="2362200"/>
          <a:ext cx="3654425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8352381" imgH="9752381" progId="MSPhotoEd.3">
                  <p:embed/>
                </p:oleObj>
              </mc:Choice>
              <mc:Fallback>
                <p:oleObj name="Photo Editor Photo" r:id="rId2" imgW="8352381" imgH="9752381" progId="MSPhotoEd.3">
                  <p:embed/>
                  <p:pic>
                    <p:nvPicPr>
                      <p:cNvPr id="128103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3" y="2362200"/>
                        <a:ext cx="3654425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1028" grpId="0" autoUpdateAnimBg="0"/>
    </p:bld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440D-EDD3-46CC-8D99-6313AAC809A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18464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Segoe UI" panose="020B0502040204020203" pitchFamily="34" charset="0"/>
              </a:rPr>
              <a:t>BASEF Committee Trophy</a:t>
            </a:r>
            <a:endParaRPr lang="en-CA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47936-90FC-412A-8E5B-9961D8746C93}"/>
              </a:ext>
            </a:extLst>
          </p:cNvPr>
          <p:cNvSpPr txBox="1">
            <a:spLocks/>
          </p:cNvSpPr>
          <p:nvPr/>
        </p:nvSpPr>
        <p:spPr>
          <a:xfrm>
            <a:off x="337259" y="4495800"/>
            <a:ext cx="5184648" cy="10668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fr-CA" b="1"/>
              <a:t>W.H. </a:t>
            </a:r>
            <a:r>
              <a:rPr lang="fr-CA" b="1" err="1"/>
              <a:t>Morden</a:t>
            </a:r>
            <a:br>
              <a:rPr lang="fr-CA" b="1"/>
            </a:br>
            <a:r>
              <a:rPr lang="fr-CA" b="1"/>
              <a:t>Public </a:t>
            </a:r>
            <a:r>
              <a:rPr lang="fr-CA" b="1" err="1"/>
              <a:t>School</a:t>
            </a:r>
            <a:endParaRPr lang="fr-CA" b="1" err="1">
              <a:cs typeface="Segoe UI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3E33F51-493A-4904-BEC1-45971642C7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837515"/>
              </p:ext>
            </p:extLst>
          </p:nvPr>
        </p:nvGraphicFramePr>
        <p:xfrm>
          <a:off x="7040880" y="914400"/>
          <a:ext cx="43070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8352381" imgH="9752381" progId="MSPhotoEd.3">
                  <p:embed/>
                </p:oleObj>
              </mc:Choice>
              <mc:Fallback>
                <p:oleObj name="Photo Editor Photo" r:id="rId2" imgW="8352381" imgH="9752381" progId="MSPhotoEd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3E33F51-493A-4904-BEC1-45971642C7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0880" y="914400"/>
                        <a:ext cx="430700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 descr="A picture containing text, clock, hand&#10;&#10;Description automatically generated">
            <a:extLst>
              <a:ext uri="{FF2B5EF4-FFF2-40B4-BE49-F238E27FC236}">
                <a16:creationId xmlns:a16="http://schemas.microsoft.com/office/drawing/2014/main" id="{BEBB74BF-FA88-6D46-4AF6-6686902E3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25" y="1692369"/>
            <a:ext cx="25717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76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B566C5-2825-6AB6-7B94-5010FE397AB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ArcelorMittal Dofasco Ironmaking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ACC7F2-83E1-2DA7-6541-FF51A31EE2B7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000">
                <a:solidFill>
                  <a:srgbClr val="000000"/>
                </a:solidFill>
                <a:latin typeface="+mn-lt"/>
              </a:rPr>
              <a:t>Gavin Mckerracher &amp; Grayson Beecroft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053B8-61D2-E3A0-97D1-B3F57A6A573C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K12
PSAG (Piezoelectric Semi-Automatic Generator) 
Rolling Meadows Public School
Burlington 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8BD6CB-306D-745A-11D1-6CA67F97EC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69005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40" name="Text Box 4"/>
          <p:cNvSpPr txBox="1">
            <a:spLocks noChangeArrowheads="1"/>
          </p:cNvSpPr>
          <p:nvPr/>
        </p:nvSpPr>
        <p:spPr bwMode="auto">
          <a:xfrm>
            <a:off x="3114675" y="428625"/>
            <a:ext cx="6400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800">
                <a:solidFill>
                  <a:srgbClr val="000000"/>
                </a:solidFill>
                <a:latin typeface="Segoe UI" panose="020B0502040204020203" pitchFamily="34" charset="0"/>
              </a:rPr>
              <a:t>Herb </a:t>
            </a:r>
            <a:r>
              <a:rPr lang="en-US" sz="4800" err="1">
                <a:solidFill>
                  <a:srgbClr val="000000"/>
                </a:solidFill>
                <a:latin typeface="Segoe UI" panose="020B0502040204020203" pitchFamily="34" charset="0"/>
              </a:rPr>
              <a:t>Gildea</a:t>
            </a:r>
            <a:r>
              <a:rPr lang="en-US" sz="4800">
                <a:solidFill>
                  <a:srgbClr val="000000"/>
                </a:solidFill>
                <a:latin typeface="Segoe UI" panose="020B0502040204020203" pitchFamily="34" charset="0"/>
              </a:rPr>
              <a:t> Memorial Trophy</a:t>
            </a:r>
            <a:br>
              <a:rPr lang="en-US" sz="480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en-US" sz="3600">
                <a:solidFill>
                  <a:srgbClr val="000000"/>
                </a:solidFill>
                <a:latin typeface="Segoe UI" panose="020B0502040204020203" pitchFamily="34" charset="0"/>
              </a:rPr>
              <a:t>(Secondary Schools)</a:t>
            </a:r>
          </a:p>
        </p:txBody>
      </p:sp>
      <p:graphicFrame>
        <p:nvGraphicFramePr>
          <p:cNvPr id="4239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525056"/>
              </p:ext>
            </p:extLst>
          </p:nvPr>
        </p:nvGraphicFramePr>
        <p:xfrm>
          <a:off x="4800603" y="2413000"/>
          <a:ext cx="2659063" cy="398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504762" imgH="9752381" progId="MSPhotoEd.3">
                  <p:embed/>
                </p:oleObj>
              </mc:Choice>
              <mc:Fallback>
                <p:oleObj name="Photo Editor Photo" r:id="rId2" imgW="6504762" imgH="9752381" progId="MSPhotoEd.3">
                  <p:embed/>
                  <p:pic>
                    <p:nvPicPr>
                      <p:cNvPr id="42394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3" y="2413000"/>
                        <a:ext cx="2659063" cy="398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40" grpId="0" autoUpdateAnimBg="0"/>
    </p:bld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2451F-762F-4F16-9C86-EB5C720991E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184648" cy="17065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Segoe UI" panose="020B0502040204020203" pitchFamily="34" charset="0"/>
              </a:rPr>
              <a:t>Herb Gildea Memorial Trophy</a:t>
            </a:r>
            <a:endParaRPr lang="en-CA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733E5-3D96-4EA3-941A-43A26F6B680F}"/>
              </a:ext>
            </a:extLst>
          </p:cNvPr>
          <p:cNvSpPr txBox="1">
            <a:spLocks/>
          </p:cNvSpPr>
          <p:nvPr/>
        </p:nvSpPr>
        <p:spPr>
          <a:xfrm>
            <a:off x="457259" y="4745240"/>
            <a:ext cx="5184648" cy="66065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fr-CA" b="1">
                <a:cs typeface="Segoe UI"/>
              </a:rPr>
              <a:t>Oakville Trafalgar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fr-CA" b="1">
                <a:cs typeface="Segoe UI"/>
              </a:rPr>
              <a:t>High </a:t>
            </a:r>
            <a:r>
              <a:rPr lang="fr-CA" b="1" err="1">
                <a:cs typeface="Segoe UI"/>
              </a:rPr>
              <a:t>School</a:t>
            </a:r>
          </a:p>
        </p:txBody>
      </p:sp>
      <p:graphicFrame>
        <p:nvGraphicFramePr>
          <p:cNvPr id="4" name="Object 7">
            <a:extLst>
              <a:ext uri="{FF2B5EF4-FFF2-40B4-BE49-F238E27FC236}">
                <a16:creationId xmlns:a16="http://schemas.microsoft.com/office/drawing/2014/main" id="{020759E2-8FA2-4F1C-8448-BD40B6970B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617807"/>
              </p:ext>
            </p:extLst>
          </p:nvPr>
        </p:nvGraphicFramePr>
        <p:xfrm>
          <a:off x="7406640" y="914400"/>
          <a:ext cx="3353466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504762" imgH="9752381" progId="MSPhotoEd.3">
                  <p:embed/>
                </p:oleObj>
              </mc:Choice>
              <mc:Fallback>
                <p:oleObj name="Photo Editor Photo" r:id="rId2" imgW="6504762" imgH="9752381" progId="MSPhotoEd.3">
                  <p:embed/>
                  <p:pic>
                    <p:nvPicPr>
                      <p:cNvPr id="4" name="Object 7">
                        <a:extLst>
                          <a:ext uri="{FF2B5EF4-FFF2-40B4-BE49-F238E27FC236}">
                            <a16:creationId xmlns:a16="http://schemas.microsoft.com/office/drawing/2014/main" id="{020759E2-8FA2-4F1C-8448-BD40B6970B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6640" y="914400"/>
                        <a:ext cx="3353466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CD0DBF9-6E32-428A-1685-79BB76F5E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892" y="1977790"/>
            <a:ext cx="2490431" cy="2741350"/>
          </a:xfrm>
          <a:prstGeom prst="rect">
            <a:avLst/>
          </a:prstGeom>
        </p:spPr>
      </p:pic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Text Box 3"/>
          <p:cNvSpPr txBox="1">
            <a:spLocks noChangeArrowheads="1"/>
          </p:cNvSpPr>
          <p:nvPr/>
        </p:nvSpPr>
        <p:spPr bwMode="auto">
          <a:xfrm>
            <a:off x="1524000" y="381002"/>
            <a:ext cx="9144000" cy="62065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96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egoe UI" panose="020B0502040204020203" pitchFamily="34" charset="0"/>
              </a:rPr>
              <a:t>Chairs’</a:t>
            </a:r>
          </a:p>
          <a:p>
            <a:pPr algn="ctr"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egoe UI" panose="020B0502040204020203" pitchFamily="34" charset="0"/>
              </a:rPr>
              <a:t>Award</a:t>
            </a:r>
          </a:p>
          <a:p>
            <a:pPr algn="ctr">
              <a:lnSpc>
                <a:spcPct val="60000"/>
              </a:lnSpc>
            </a:pPr>
            <a:endParaRPr lang="en-US" sz="96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5" grpId="0" autoUpdateAnimBg="0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0789A-27C0-EEEF-BD7D-B1975F665BA6}"/>
              </a:ext>
            </a:extLst>
          </p:cNvPr>
          <p:cNvSpPr txBox="1"/>
          <p:nvPr/>
        </p:nvSpPr>
        <p:spPr>
          <a:xfrm>
            <a:off x="228600" y="1142999"/>
            <a:ext cx="5638800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Chairs'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1E7BD8-AD13-D88F-528E-1A35D8DF0765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Conner  Ballard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BD74A5-6D56-C259-A213-B93A9BAA6E08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L05
Testing Adhesives Limits and Strengths 
Charles R. Beaudoin Public School
Burlington 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61737-A54B-008B-6352-6EF2A83716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38127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9" name="Text Box 3"/>
          <p:cNvSpPr txBox="1">
            <a:spLocks noChangeArrowheads="1"/>
          </p:cNvSpPr>
          <p:nvPr/>
        </p:nvSpPr>
        <p:spPr bwMode="auto">
          <a:xfrm>
            <a:off x="1524000" y="228603"/>
            <a:ext cx="9144000" cy="2225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400">
                <a:solidFill>
                  <a:srgbClr val="000000"/>
                </a:solidFill>
                <a:latin typeface="Segoe UI" panose="020B0502040204020203" pitchFamily="34" charset="0"/>
              </a:rPr>
              <a:t>Roy Middleton Award</a:t>
            </a:r>
          </a:p>
          <a:p>
            <a:pPr algn="ctr"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Segoe UI" panose="020B0502040204020203" pitchFamily="34" charset="0"/>
              </a:rPr>
              <a:t>Best Junior Project</a:t>
            </a:r>
          </a:p>
          <a:p>
            <a:pPr algn="ctr"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Segoe UI" panose="020B0502040204020203" pitchFamily="34" charset="0"/>
              </a:rPr>
              <a:t>BASEF 2023</a:t>
            </a:r>
            <a:endParaRPr lang="en-US" sz="26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pic>
        <p:nvPicPr>
          <p:cNvPr id="1279021" name="Picture 45" descr="C:\data\clients\basef\awards\Trophy Pictures\Middlet-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50" y="2057400"/>
            <a:ext cx="299008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640166-F0F3-F19A-206A-F215FED26B4B}"/>
              </a:ext>
            </a:extLst>
          </p:cNvPr>
          <p:cNvSpPr txBox="1"/>
          <p:nvPr/>
        </p:nvSpPr>
        <p:spPr>
          <a:xfrm>
            <a:off x="228600" y="2286000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Roy Middleton Memorial Award</a:t>
            </a:r>
          </a:p>
          <a:p>
            <a:pPr algn="ctr"/>
            <a:endParaRPr lang="en-CA" sz="2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B4280-6110-32BE-3E38-2C450CAD43A1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Efthimiadis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02572A-7C3C-3456-A4C4-00BD48941EC5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L16
Development of an AI Convolutional Neural Network for Diagnostic Screening of  Basal Cell Carcinoma 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F40482-861E-5DC6-F3A4-1C07FA532A6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5872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9" name="Text Box 3"/>
          <p:cNvSpPr txBox="1">
            <a:spLocks noChangeArrowheads="1"/>
          </p:cNvSpPr>
          <p:nvPr/>
        </p:nvSpPr>
        <p:spPr bwMode="auto">
          <a:xfrm>
            <a:off x="1524000" y="228600"/>
            <a:ext cx="9144000" cy="18158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CA" sz="4400">
                <a:solidFill>
                  <a:srgbClr val="000000"/>
                </a:solidFill>
                <a:latin typeface="Segoe UI" panose="020B0502040204020203" pitchFamily="34" charset="0"/>
              </a:rPr>
              <a:t>Drs. </a:t>
            </a:r>
            <a:r>
              <a:rPr lang="en-CA" sz="4400" err="1">
                <a:solidFill>
                  <a:srgbClr val="000000"/>
                </a:solidFill>
                <a:latin typeface="Segoe UI" panose="020B0502040204020203" pitchFamily="34" charset="0"/>
              </a:rPr>
              <a:t>Ranjan</a:t>
            </a:r>
            <a:r>
              <a:rPr lang="en-CA" sz="4400">
                <a:solidFill>
                  <a:srgbClr val="000000"/>
                </a:solidFill>
                <a:latin typeface="Segoe UI" panose="020B0502040204020203" pitchFamily="34" charset="0"/>
              </a:rPr>
              <a:t> and </a:t>
            </a:r>
            <a:r>
              <a:rPr lang="en-CA" sz="4400" err="1">
                <a:solidFill>
                  <a:srgbClr val="000000"/>
                </a:solidFill>
                <a:latin typeface="Segoe UI" panose="020B0502040204020203" pitchFamily="34" charset="0"/>
              </a:rPr>
              <a:t>Monalisa</a:t>
            </a:r>
            <a:r>
              <a:rPr lang="en-CA" sz="4400">
                <a:solidFill>
                  <a:srgbClr val="000000"/>
                </a:solidFill>
                <a:latin typeface="Segoe UI" panose="020B0502040204020203" pitchFamily="34" charset="0"/>
              </a:rPr>
              <a:t> Sur Award - Best High School Project</a:t>
            </a:r>
          </a:p>
          <a:p>
            <a:pPr algn="ctr"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pic>
        <p:nvPicPr>
          <p:cNvPr id="1282051" name="Picture 3" descr="C:\data\clients\basef\awards\Trophy Pictures\Drs Ranjan and Monalisa Sur Awa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78" y="2044482"/>
            <a:ext cx="2816309" cy="412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63208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02773B-1BD5-7136-BFB3-A5B9A97B18E2}"/>
              </a:ext>
            </a:extLst>
          </p:cNvPr>
          <p:cNvSpPr txBox="1"/>
          <p:nvPr/>
        </p:nvSpPr>
        <p:spPr>
          <a:xfrm>
            <a:off x="228600" y="2286000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2600">
                <a:solidFill>
                  <a:srgbClr val="000000"/>
                </a:solidFill>
                <a:latin typeface="+mn-lt"/>
              </a:rPr>
              <a:t>Drs. Ranjan Sur and Monalisa Sur Award</a:t>
            </a:r>
          </a:p>
          <a:p>
            <a:pPr algn="ctr"/>
            <a:endParaRPr lang="en-CA" sz="2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6AA27-E9DA-FBCA-1B5F-14833CEF894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64204-F881-CBD8-D84B-52A14C9C9DAF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BFAFC9-0872-09D7-B0CC-C33ACBB6B56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64298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Text Box 3"/>
          <p:cNvSpPr txBox="1">
            <a:spLocks noChangeArrowheads="1"/>
          </p:cNvSpPr>
          <p:nvPr/>
        </p:nvSpPr>
        <p:spPr bwMode="auto">
          <a:xfrm>
            <a:off x="1524000" y="1447801"/>
            <a:ext cx="9144000" cy="633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sz="72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Segoe UI" panose="020B0502040204020203" pitchFamily="34" charset="0"/>
              </a:rPr>
              <a:t>Pinnacle Awards &amp; Trophies</a:t>
            </a:r>
          </a:p>
          <a:p>
            <a:pPr algn="ctr">
              <a:lnSpc>
                <a:spcPct val="60000"/>
              </a:lnSpc>
            </a:pPr>
            <a:endParaRPr lang="en-US" sz="96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426E874-7931-42F2-A697-87C76A1BE2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76436"/>
            <a:ext cx="10366578" cy="277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9" grpId="0" autoUpdateAnimBg="0"/>
    </p:bld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5" name="Text Box 3"/>
          <p:cNvSpPr txBox="1">
            <a:spLocks noChangeArrowheads="1"/>
          </p:cNvSpPr>
          <p:nvPr/>
        </p:nvSpPr>
        <p:spPr bwMode="auto">
          <a:xfrm>
            <a:off x="1524000" y="0"/>
            <a:ext cx="9144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Segoe UI" panose="020B0502040204020203" pitchFamily="34" charset="0"/>
              </a:rPr>
              <a:t>Pinnacle Award &amp; Trophy</a:t>
            </a:r>
          </a:p>
          <a:p>
            <a:pPr algn="ctr"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Segoe UI" panose="020B0502040204020203" pitchFamily="34" charset="0"/>
              </a:rPr>
              <a:t>Best Overall Project</a:t>
            </a:r>
          </a:p>
          <a:p>
            <a:pPr algn="ctr"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Segoe UI" panose="020B0502040204020203" pitchFamily="34" charset="0"/>
              </a:rPr>
              <a:t>Third Place</a:t>
            </a:r>
          </a:p>
        </p:txBody>
      </p:sp>
      <p:pic>
        <p:nvPicPr>
          <p:cNvPr id="1278001" name="Picture 49" descr="C:\data\clients\basef\awards\Trophy Pictures\Pinn3rd-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3" y="2028622"/>
            <a:ext cx="394679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C9625A-FE5A-DB92-0FA2-12B1223FD8A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ArcelorMittal Dofasco Material Handling &amp; Logistics Department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5991E1-0AD3-F1FF-5C15-CEF1B86E6B80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Rohan Tuli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C4F3F7-2539-4F2A-9EDE-66D0C9A8073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K04
Using YOLO Object Detection To Allow Self-Driving Cars to See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27D92-131B-2076-5F34-8FDAD23BC95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75813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5A86F2-1153-F955-DDC3-1A6209513BC6}"/>
              </a:ext>
            </a:extLst>
          </p:cNvPr>
          <p:cNvSpPr txBox="1"/>
          <p:nvPr/>
        </p:nvSpPr>
        <p:spPr>
          <a:xfrm>
            <a:off x="228600" y="2286000"/>
            <a:ext cx="5638800" cy="14465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Primary Fluid Systems</a:t>
            </a:r>
            <a:br>
              <a:rPr lang="en-US" sz="2600">
                <a:solidFill>
                  <a:srgbClr val="000000"/>
                </a:solidFill>
                <a:latin typeface="+mn-lt"/>
              </a:rPr>
            </a:br>
            <a:r>
              <a:rPr lang="en-US" sz="2600">
                <a:solidFill>
                  <a:srgbClr val="000000"/>
                </a:solidFill>
                <a:latin typeface="+mn-lt"/>
              </a:rPr>
              <a:t>Pinnacle Third Best in Fair</a:t>
            </a:r>
          </a:p>
          <a:p>
            <a:pPr algn="ctr"/>
            <a:endParaRPr lang="en-CA" sz="2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22B37-BB68-8B5D-8BDC-77D3074A96ED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Efthimiadis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B3E47-3AA5-6EC5-80D5-5D0A5527252C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L16
Development of an AI Convolutional Neural Network for Diagnostic Screening of  Basal Cell Carcinoma 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2C070-0133-89FA-3DCC-BDE0A976F28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  <p:pic>
        <p:nvPicPr>
          <p:cNvPr id="5" name="Picture 49" descr="C:\data\clients\basef\awards\Trophy Pictures\Pinn3rd-12.png">
            <a:extLst>
              <a:ext uri="{FF2B5EF4-FFF2-40B4-BE49-F238E27FC236}">
                <a16:creationId xmlns:a16="http://schemas.microsoft.com/office/drawing/2014/main" id="{50B6D9E4-A30D-0126-0F8D-D56764AA1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934" y="262180"/>
            <a:ext cx="17541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97369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1" name="Text Box 3"/>
          <p:cNvSpPr txBox="1">
            <a:spLocks noChangeArrowheads="1"/>
          </p:cNvSpPr>
          <p:nvPr/>
        </p:nvSpPr>
        <p:spPr bwMode="auto">
          <a:xfrm>
            <a:off x="1524000" y="0"/>
            <a:ext cx="9144000" cy="44442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000000"/>
                </a:solidFill>
                <a:latin typeface="Segoe UI" panose="020B0502040204020203" pitchFamily="34" charset="0"/>
              </a:rPr>
              <a:t>Pinnacle Award &amp; Trophy</a:t>
            </a:r>
          </a:p>
          <a:p>
            <a:pPr algn="ctr"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Segoe UI" panose="020B0502040204020203" pitchFamily="34" charset="0"/>
              </a:rPr>
              <a:t>Best Overall Project</a:t>
            </a:r>
          </a:p>
          <a:p>
            <a:pPr algn="ctr"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Segoe UI" panose="020B0502040204020203" pitchFamily="34" charset="0"/>
              </a:rPr>
              <a:t>Second Place</a:t>
            </a:r>
          </a:p>
          <a:p>
            <a:pPr algn="ctr"/>
            <a:endParaRPr lang="en-US" sz="44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/>
            <a:endParaRPr lang="en-US" sz="24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>
              <a:lnSpc>
                <a:spcPct val="60000"/>
              </a:lnSpc>
            </a:pPr>
            <a:endParaRPr lang="en-US" sz="24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>
              <a:lnSpc>
                <a:spcPct val="60000"/>
              </a:lnSpc>
            </a:pPr>
            <a:endParaRPr lang="en-US" sz="24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pic>
        <p:nvPicPr>
          <p:cNvPr id="1276979" name="Picture 51" descr="C:\data\clients\basef\awards\Trophy Pictures\Pinn2nd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2420874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7C96AB-E995-CAA2-A5A8-783B7A27D4FF}"/>
              </a:ext>
            </a:extLst>
          </p:cNvPr>
          <p:cNvSpPr txBox="1"/>
          <p:nvPr/>
        </p:nvSpPr>
        <p:spPr>
          <a:xfrm>
            <a:off x="228600" y="2286000"/>
            <a:ext cx="5638800" cy="14465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Primary Fluid Systems</a:t>
            </a:r>
            <a:br>
              <a:rPr lang="en-US" sz="2600">
                <a:solidFill>
                  <a:srgbClr val="000000"/>
                </a:solidFill>
                <a:latin typeface="+mn-lt"/>
              </a:rPr>
            </a:br>
            <a:r>
              <a:rPr lang="en-US" sz="2600">
                <a:solidFill>
                  <a:srgbClr val="000000"/>
                </a:solidFill>
                <a:latin typeface="+mn-lt"/>
              </a:rPr>
              <a:t>Pinnacle Second Best in Fair</a:t>
            </a:r>
          </a:p>
          <a:p>
            <a:pPr algn="ctr"/>
            <a:endParaRPr lang="en-CA" sz="2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EC1A8-F76B-2116-2F33-AC0B8BD3A98A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Isra Bashir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8DB95-1E4A-1025-7568-58CC1422DD9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C07
Sugar High! - Integrating glucose and ketone testing in a novel design to improve prevention of DKA 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B4063-930C-0B6F-2623-3C51C90CA0B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  <p:pic>
        <p:nvPicPr>
          <p:cNvPr id="7" name="Picture 51" descr="C:\data\clients\basef\awards\Trophy Pictures\Pinn2nd06.png">
            <a:extLst>
              <a:ext uri="{FF2B5EF4-FFF2-40B4-BE49-F238E27FC236}">
                <a16:creationId xmlns:a16="http://schemas.microsoft.com/office/drawing/2014/main" id="{3FBBE447-1C39-37E3-F9FD-2568AF04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553" y="304800"/>
            <a:ext cx="10759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905712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3" name="Text Box 3"/>
          <p:cNvSpPr txBox="1">
            <a:spLocks noChangeArrowheads="1"/>
          </p:cNvSpPr>
          <p:nvPr/>
        </p:nvSpPr>
        <p:spPr bwMode="auto">
          <a:xfrm>
            <a:off x="1524000" y="3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000000"/>
                </a:solidFill>
                <a:latin typeface="Segoe UI" panose="020B0502040204020203" pitchFamily="34" charset="0"/>
              </a:rPr>
              <a:t>Pinnacle Award &amp; Trophy</a:t>
            </a:r>
          </a:p>
          <a:p>
            <a:pPr algn="ctr"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Segoe UI" panose="020B0502040204020203" pitchFamily="34" charset="0"/>
              </a:rPr>
              <a:t>Best Overall Project</a:t>
            </a:r>
          </a:p>
          <a:p>
            <a:pPr algn="ctr"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Segoe UI" panose="020B0502040204020203" pitchFamily="34" charset="0"/>
              </a:rPr>
              <a:t>First Place</a:t>
            </a:r>
            <a:endParaRPr lang="en-US" sz="24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pic>
        <p:nvPicPr>
          <p:cNvPr id="1280046" name="Picture 46" descr="C:\data\clients\basef\awards\Trophy Pictures\Pinn1st-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82" y="2133600"/>
            <a:ext cx="340156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6437E9-303E-C32C-78A6-93808F870AC8}"/>
              </a:ext>
            </a:extLst>
          </p:cNvPr>
          <p:cNvSpPr txBox="1"/>
          <p:nvPr/>
        </p:nvSpPr>
        <p:spPr>
          <a:xfrm>
            <a:off x="228600" y="2286000"/>
            <a:ext cx="5638800" cy="14465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Primary Fluid Systems</a:t>
            </a:r>
            <a:br>
              <a:rPr lang="en-US" sz="2600">
                <a:solidFill>
                  <a:srgbClr val="000000"/>
                </a:solidFill>
                <a:latin typeface="+mn-lt"/>
              </a:rPr>
            </a:br>
            <a:r>
              <a:rPr lang="en-US" sz="2600">
                <a:solidFill>
                  <a:srgbClr val="000000"/>
                </a:solidFill>
                <a:latin typeface="+mn-lt"/>
              </a:rPr>
              <a:t>Pinnacle Best in Fair</a:t>
            </a:r>
          </a:p>
          <a:p>
            <a:pPr algn="ctr"/>
            <a:endParaRPr lang="en-CA" sz="2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2CE822-B757-2AC2-FC06-2A00E5C18C13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8DB7BF-9096-D4A2-0EE6-B20A5D26C5CE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05B3B-E394-0B3E-2CD5-CE61CD89EE3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  <p:pic>
        <p:nvPicPr>
          <p:cNvPr id="5" name="Picture 46" descr="C:\data\clients\basef\awards\Trophy Pictures\Pinn1st-08.png">
            <a:extLst>
              <a:ext uri="{FF2B5EF4-FFF2-40B4-BE49-F238E27FC236}">
                <a16:creationId xmlns:a16="http://schemas.microsoft.com/office/drawing/2014/main" id="{4973F45C-E9BC-A41D-21C3-E6D7575C3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55" y="304800"/>
            <a:ext cx="151180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856037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47801"/>
            <a:ext cx="7924800" cy="42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02273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98018" y="228602"/>
            <a:ext cx="25959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Segoe UI" panose="020B0502040204020203" pitchFamily="34" charset="0"/>
              </a:rPr>
              <a:t>Trip Awards</a:t>
            </a:r>
          </a:p>
        </p:txBody>
      </p:sp>
      <p:pic>
        <p:nvPicPr>
          <p:cNvPr id="6" name="Picture 2" descr="C:\data\clients\basef\Artwork\2011\CWSF\CWSFLOGONoC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03" y="1853388"/>
            <a:ext cx="8229600" cy="243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986B93-7031-0687-D88A-C535ED4EF1C7}"/>
              </a:ext>
            </a:extLst>
          </p:cNvPr>
          <p:cNvSpPr txBox="1"/>
          <p:nvPr/>
        </p:nvSpPr>
        <p:spPr>
          <a:xfrm>
            <a:off x="228600" y="2285999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Ontario Power Generation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D45292-A48E-1558-B9B1-A26644A6B600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Alia  Wahban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4B64E7-51A0-ED35-B282-AD4D2A1CF0B8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N06
Replacing Natural Gas with hydrogen Fuel to Power Ontario (Phase 1)
Hillfield Strathallan College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C99AA-AC6E-285B-7173-36BA18F2D6A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34976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B4318B-1CF5-98C1-5E4A-2C1658608685}"/>
              </a:ext>
            </a:extLst>
          </p:cNvPr>
          <p:cNvSpPr txBox="1"/>
          <p:nvPr/>
        </p:nvSpPr>
        <p:spPr>
          <a:xfrm>
            <a:off x="228600" y="2285999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Ontario Power Generation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A6A67-594F-6EFC-6A85-359A3769D639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Maya LeBlanc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88E8B2-5984-4076-AD13-4574FC1D658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P15
Nitrous Oxide Reduction in an Industrial Wet Scrubber Utilizing NosZ Reductase and P. denitrificans
Abbey Park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A41EF-B88E-CD21-CF87-E2B8DEB73A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10466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3E705C-1047-E251-82B3-7D1EE0704743}"/>
              </a:ext>
            </a:extLst>
          </p:cNvPr>
          <p:cNvSpPr txBox="1"/>
          <p:nvPr/>
        </p:nvSpPr>
        <p:spPr>
          <a:xfrm>
            <a:off x="228600" y="2285999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Halton District School Board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3F5446-8958-A76F-B4DC-2FE5EA694F4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Aahaan Maini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2263B-25E7-F347-E460-E14BCF0DAB6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M17
Circulate: Designing an Algorithmic Blood Distribution System to Tackle the Indian Blood Shortage
Oakville Trafalgar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3B4B3C-EB9E-26AD-142C-04A0D08D09F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19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612F1B-A5C5-4DC8-EDAF-B0B3C0D8E26A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ArcelorMittal Dofasco Medical Department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A7734-CB40-7F1C-2D9B-FCCBD062AD9F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Nicholas Pacifici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B6B71-3977-B087-0034-5B69723D3E2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E13
The COVID Cardiac Connection: A Novel Pre-participation Screening Tool 
St. Mary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74716-95A1-89C8-C16E-0D72010DB52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71225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415AE3-9098-B4F2-AFCB-F7B8DB2CAD64}"/>
              </a:ext>
            </a:extLst>
          </p:cNvPr>
          <p:cNvSpPr txBox="1"/>
          <p:nvPr/>
        </p:nvSpPr>
        <p:spPr>
          <a:xfrm>
            <a:off x="228600" y="2285999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Halton District School Board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874420-A0C7-9948-4951-4EFFFC9F1A4A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Misimi Sanni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10A01-A2BF-EB93-37E6-32504440486C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P17
Emerging Prosthetics
Appleby College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E95A03-9E2C-C62F-E5B1-B0AB7DD20C1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94847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62C530-B6A5-6A6C-057D-694F4DAF46F5}"/>
              </a:ext>
            </a:extLst>
          </p:cNvPr>
          <p:cNvSpPr txBox="1"/>
          <p:nvPr/>
        </p:nvSpPr>
        <p:spPr>
          <a:xfrm>
            <a:off x="228600" y="2285999"/>
            <a:ext cx="5638800" cy="126188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  Hamilton Wentworth Catholic District School Board</a:t>
            </a:r>
            <a:endParaRPr lang="en-CA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2A4A48-2C65-F040-416B-1A0AF4A6C8BC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Jason Bae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861EB-83DD-6758-30A7-977CD0A41F3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P10
ADHD Treatment: Finding the Effectiveness of Fine Motor Learning on Attention Levels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C9B3CB-59DC-7F7D-69F3-388C5DBBFD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25262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EFCC22-8722-E13D-4B85-E983169C400E}"/>
              </a:ext>
            </a:extLst>
          </p:cNvPr>
          <p:cNvSpPr txBox="1"/>
          <p:nvPr/>
        </p:nvSpPr>
        <p:spPr>
          <a:xfrm>
            <a:off x="228600" y="2285999"/>
            <a:ext cx="5638800" cy="126188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Hamilton Wentworth Catholic District School Board</a:t>
            </a:r>
            <a:endParaRPr lang="en-CA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60BD7-6C6F-D2F6-FE0B-4E15A2F8C369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Ziang Li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338CF-55A6-28C6-8ED0-A5E6FBE17660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M08
Inverse Cooking Model 2
Ridley College
St. Catharines 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64C39-3E6E-15A9-77FD-2862252DF6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26942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3B5A67-11A3-6CB1-A576-D07289D6118E}"/>
              </a:ext>
            </a:extLst>
          </p:cNvPr>
          <p:cNvSpPr txBox="1"/>
          <p:nvPr/>
        </p:nvSpPr>
        <p:spPr>
          <a:xfrm>
            <a:off x="228600" y="2285999"/>
            <a:ext cx="5638800" cy="126188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Hamilton Wentworth District School Board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7F409-4A6E-5A0B-1422-3831ADC8F652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Sam Bae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A7DEA-9D95-0B40-0990-D5CB0A7260E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F02
Creating bioplastic that has the most effective adsorption on atmospheric aerosol particles
King's Christian Collegiate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90CA62-8FE6-D822-98FB-EC44DF1CB73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03109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21E869-1461-E6E1-ADC1-E6183168391B}"/>
              </a:ext>
            </a:extLst>
          </p:cNvPr>
          <p:cNvSpPr txBox="1"/>
          <p:nvPr/>
        </p:nvSpPr>
        <p:spPr>
          <a:xfrm>
            <a:off x="228600" y="2285999"/>
            <a:ext cx="5638800" cy="126188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Hamilton Wentworth District School Board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6A65B3-D74B-5698-9C20-7704D98FF95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Maria Chzhen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B6ADB-B35F-6332-BBE8-5F5FD195731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K09
Comparison of regression algorithms for multivariable drought analysis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2029D-E0B4-D41A-61C4-0B72C20BD39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01000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C2296A-0A3E-53B7-B1B1-85C541F49994}"/>
              </a:ext>
            </a:extLst>
          </p:cNvPr>
          <p:cNvSpPr txBox="1"/>
          <p:nvPr/>
        </p:nvSpPr>
        <p:spPr>
          <a:xfrm>
            <a:off x="228600" y="2285999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Bay Area Health Trust 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6AF80-BF22-604A-D909-86ABC1952DDA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Efthimiadis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583EBB-4743-D982-ACB0-2CD033CD6D7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L16
Development of an AI Convolutional Neural Network for Diagnostic Screening of  Basal Cell Carcinoma 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354702-2950-7E50-9744-5F40024B5D6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16831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E508C6-D202-59FE-FCA0-879E836743DF}"/>
              </a:ext>
            </a:extLst>
          </p:cNvPr>
          <p:cNvSpPr txBox="1"/>
          <p:nvPr/>
        </p:nvSpPr>
        <p:spPr>
          <a:xfrm>
            <a:off x="228600" y="2285999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Bay Area Health Trust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E791F-4A59-018C-007B-18E2469635D1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Siqi Tan &amp; Yuewen Li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243744-793D-E0C9-BC54-62C98D7BA2E2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F12
CRISPR: Ensuring a Memorable Future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F2ABFC-8DF0-5AC9-0F73-40FD5B45D5C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45538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1D3257-93CA-863C-CE33-51D6C30AFFD0}"/>
              </a:ext>
            </a:extLst>
          </p:cNvPr>
          <p:cNvSpPr txBox="1"/>
          <p:nvPr/>
        </p:nvSpPr>
        <p:spPr>
          <a:xfrm>
            <a:off x="228600" y="2285999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Burlington Hydro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F164AF-D45F-7F48-2DF4-135DB24CD709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Imran Allarakhia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DEB48B-781B-DA8D-52EF-58E97EDD14AC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P09
Social Robots in the Classroom: Detection and Active Support for Student Emotions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E6748-93DC-E59F-AEB8-BBDE93CBC1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06105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4510B9-6764-B355-89BB-732236A4C1BD}"/>
              </a:ext>
            </a:extLst>
          </p:cNvPr>
          <p:cNvSpPr txBox="1"/>
          <p:nvPr/>
        </p:nvSpPr>
        <p:spPr>
          <a:xfrm>
            <a:off x="228600" y="2285999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Burlington Hydro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76283-2C98-E281-458D-C8C73823436B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Jacob LeBlanc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6AE4D3-6E21-4B9C-377D-635F929DCE3D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P11
Sustainability Metrics For Consumer Products Using Open Source Data, Python and QR Code Technology
Pilgrim Wood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3EB6F-1D8E-A110-7B8C-09661200E02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7846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B4C34-FB8E-B128-640E-F3D12D883CFA}"/>
              </a:ext>
            </a:extLst>
          </p:cNvPr>
          <p:cNvSpPr txBox="1"/>
          <p:nvPr/>
        </p:nvSpPr>
        <p:spPr>
          <a:xfrm>
            <a:off x="228600" y="2285999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</a:t>
            </a:r>
            <a:r>
              <a:rPr lang="en-US" sz="2000" err="1">
                <a:solidFill>
                  <a:srgbClr val="000000"/>
                </a:solidFill>
                <a:latin typeface="+mn-lt"/>
              </a:rPr>
              <a:t>Hillfield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+mn-lt"/>
              </a:rPr>
              <a:t>Strathallan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 College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41CBF1-3AD4-A892-202B-BC9E0B8DC475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Kadhir  Ponnambalam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368A38-83F6-DBF8-D7EF-043F7976F8C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P01
Electrotaxis Of The Tardigrade Species Hypsibius. sp
Hillfield Strathallan College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3EDE9-0E39-196F-FBE6-764FD3470D3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71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6BCF12-A0EF-A258-6A59-227AEB729C3A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ArcelorMittal Dofasco Pickling and Cold Rolling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9C370-FF07-786E-1662-9C26C0DC18EA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Eesa Latif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EABDDC-287E-BADB-59B7-48B305F7B30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J04
Investigating the Effectiveness of Insulation
Al-Falah Islamic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2D42A-3FBB-70C4-F2FD-8FBF8C8E49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4480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0BABD3-C191-FCC7-C76C-F53CE9D87FE4}"/>
              </a:ext>
            </a:extLst>
          </p:cNvPr>
          <p:cNvSpPr txBox="1"/>
          <p:nvPr/>
        </p:nvSpPr>
        <p:spPr>
          <a:xfrm>
            <a:off x="228600" y="2285999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</a:t>
            </a:r>
            <a:r>
              <a:rPr lang="en-US" sz="2000" err="1">
                <a:solidFill>
                  <a:srgbClr val="000000"/>
                </a:solidFill>
                <a:latin typeface="+mn-lt"/>
              </a:rPr>
              <a:t>Hillfield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+mn-lt"/>
              </a:rPr>
              <a:t>Strathallan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 College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5DF4FC-EE08-365F-BD3D-C8F8BE3ECF95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Jeffrey 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F2E60-6541-AE18-CB90-CED92ADC2F5E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P22
Think Fast!
Trinity Christian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BC570-D5FD-667F-E8D4-179F15D13C5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4072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1E37CB-173E-B87B-0990-AB2A562EF832}"/>
              </a:ext>
            </a:extLst>
          </p:cNvPr>
          <p:cNvSpPr txBox="1"/>
          <p:nvPr/>
        </p:nvSpPr>
        <p:spPr>
          <a:xfrm>
            <a:off x="228600" y="2285999"/>
            <a:ext cx="5638800" cy="9079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1800">
                <a:solidFill>
                  <a:srgbClr val="000000"/>
                </a:solidFill>
                <a:latin typeface="+mn-lt"/>
              </a:rPr>
              <a:t>Sponsored by Halton Catholic District School Board</a:t>
            </a:r>
            <a:endParaRPr lang="en-US" sz="18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451FBE-1E9F-55FB-AC8B-47878E90DBA4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Brian Yin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033A2-6D1A-8D92-857D-F6B7FE81D1DA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P02
Student Engagement Rewards System
Iroquois Ridge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F7BB7-6101-419D-ED32-BFF364F70FB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99542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9645BF-55CE-CDE8-0679-32484D0854BA}"/>
              </a:ext>
            </a:extLst>
          </p:cNvPr>
          <p:cNvSpPr txBox="1"/>
          <p:nvPr/>
        </p:nvSpPr>
        <p:spPr>
          <a:xfrm>
            <a:off x="228600" y="2285999"/>
            <a:ext cx="5638800" cy="9079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Canada-Wide Science Fair Trip Award</a:t>
            </a:r>
          </a:p>
          <a:p>
            <a:pPr algn="ctr"/>
            <a:r>
              <a:rPr lang="en-US" sz="1800">
                <a:solidFill>
                  <a:srgbClr val="000000"/>
                </a:solidFill>
                <a:latin typeface="+mn-lt"/>
              </a:rPr>
              <a:t>Sponsored by Halton Catholic District School Board</a:t>
            </a:r>
            <a:endParaRPr lang="en-US" sz="18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E0019-4172-50ED-FC62-9F7F5812D20D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Jordan LeBlanc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017865-CC36-7002-5F98-3A83BADA3A47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P06
Transferring Pollen Using a Mechanical Bee
St. Matthew Elementary School 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4E0B1-772B-018C-2C6B-E2DD3BB2B7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54121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098" name="Picture 2" descr="C:\data\clients\basef\Artwork\2011\CWSF\CWSFLOGONoC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03" y="1853388"/>
            <a:ext cx="8229600" cy="243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3589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00"/>
                </a:solidFill>
                <a:latin typeface="Segoe UI" panose="020B0502040204020203" pitchFamily="34" charset="0"/>
              </a:rPr>
              <a:t>Please congratulate our Team!</a:t>
            </a:r>
            <a:endParaRPr lang="en-CA" sz="40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957104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1" name="Text Box 3"/>
          <p:cNvSpPr txBox="1">
            <a:spLocks noChangeArrowheads="1"/>
          </p:cNvSpPr>
          <p:nvPr/>
        </p:nvSpPr>
        <p:spPr bwMode="auto">
          <a:xfrm>
            <a:off x="1905000" y="457200"/>
            <a:ext cx="853440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Segoe UI" panose="020B0502040204020203" pitchFamily="34" charset="0"/>
              </a:rPr>
              <a:t>Regeneron International Science &amp; Engineering Fair</a:t>
            </a:r>
          </a:p>
          <a:p>
            <a:pPr algn="ctr"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Segoe UI" panose="020B0502040204020203" pitchFamily="34" charset="0"/>
              </a:rPr>
              <a:t>Trip Awards</a:t>
            </a:r>
          </a:p>
        </p:txBody>
      </p:sp>
      <p:pic>
        <p:nvPicPr>
          <p:cNvPr id="3" name="Picture 2" descr="A picture containing sitting, black&#10;&#10;Description automatically generated">
            <a:extLst>
              <a:ext uri="{FF2B5EF4-FFF2-40B4-BE49-F238E27FC236}">
                <a16:creationId xmlns:a16="http://schemas.microsoft.com/office/drawing/2014/main" id="{C2026099-EF9B-4083-AF68-8FDF7A900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676400"/>
            <a:ext cx="43434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AFE36C-5D00-B7DF-8BC3-A84F2A8AFB1A}"/>
              </a:ext>
            </a:extLst>
          </p:cNvPr>
          <p:cNvSpPr txBox="1"/>
          <p:nvPr/>
        </p:nvSpPr>
        <p:spPr>
          <a:xfrm>
            <a:off x="228600" y="2286000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ISEF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Mohawk College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50A794-FE7F-6207-6918-A0EBC9D76FAC}"/>
              </a:ext>
            </a:extLst>
          </p:cNvPr>
          <p:cNvSpPr txBox="1"/>
          <p:nvPr/>
        </p:nvSpPr>
        <p:spPr>
          <a:xfrm>
            <a:off x="-170985" y="3601844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Nicholas Pacifici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C7B0E6-5CFE-C508-87B4-BA0B73822238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E13
The COVID Cardiac Connection: A Novel Pre-participation Screening Tool 
St. Mary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278728-CB83-66E4-D2CC-C45C6AA6609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94447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D3C2E1-9CA2-FC06-9834-2A436E0DAEB4}"/>
              </a:ext>
            </a:extLst>
          </p:cNvPr>
          <p:cNvSpPr txBox="1"/>
          <p:nvPr/>
        </p:nvSpPr>
        <p:spPr>
          <a:xfrm>
            <a:off x="228600" y="2285999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ISEF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McMaster University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7EBA5-29BA-C8F9-3C7F-6DB97F5E4801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Isra Bashir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46D9D-BDCC-D5B6-221B-105D4E98583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C07
Sugar High! - Integrating glucose and ketone testing in a novel design to improve prevention of DKA 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B5C998-423B-6AD4-34FB-33D758D160C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7665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24715E-33FB-1E94-C962-9DF5B8FF2239}"/>
              </a:ext>
            </a:extLst>
          </p:cNvPr>
          <p:cNvSpPr txBox="1"/>
          <p:nvPr/>
        </p:nvSpPr>
        <p:spPr>
          <a:xfrm>
            <a:off x="228600" y="2285999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ISEF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DENM Engineering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F1C23E-B9D8-3C38-6429-65590E070622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Zixuan Li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0FD68-ACF0-7109-AF7D-8B63321E8E0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M12
Bionic Squid-inspired Robot Facilitating Underwater Monitorization and Preservation of Coral Reefs
Ridley College
St. Catharines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48B39-A0C9-9301-6185-703F40AE55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44136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69103-17CB-E261-49FE-8005C1F084B2}"/>
              </a:ext>
            </a:extLst>
          </p:cNvPr>
          <p:cNvSpPr txBox="1"/>
          <p:nvPr/>
        </p:nvSpPr>
        <p:spPr>
          <a:xfrm>
            <a:off x="228600" y="2285999"/>
            <a:ext cx="5638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ISEF Trip Award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+mn-lt"/>
              </a:rPr>
              <a:t>Sponsored by Alectra Utilities</a:t>
            </a:r>
            <a:endParaRPr lang="en-US" sz="2000">
              <a:solidFill>
                <a:srgbClr val="000000"/>
              </a:solidFill>
              <a:latin typeface="+mn-lt"/>
              <a:cs typeface="Segoe U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F259E7-17B7-29BE-0192-902796479403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Saturnino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288E8-7D46-41E7-1F73-19CD73D4856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P23
Pothole Patrol: An Innovative Robotic Solution for Road Maintenance Using Sustainable Materials
Bishop Ryan Secondary School
Hannon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089F7-9967-AC04-DA0F-360E1EBC5FC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75527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3589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00"/>
                </a:solidFill>
                <a:latin typeface="Segoe UI" panose="020B0502040204020203" pitchFamily="34" charset="0"/>
              </a:rPr>
              <a:t>Please congratulate our Team!</a:t>
            </a:r>
            <a:endParaRPr lang="en-CA" sz="40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6D7E6-83C8-4A99-8362-BE5E6C33B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587" y="1255587"/>
            <a:ext cx="4346825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3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9AA0E0-2B58-5C45-1D8F-DCF911A72F1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ArcelorMittal Dofasco Process Automation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513D0-C2AA-4EBF-FA04-4C16385EDF27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Deaglan Doyle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F973D1-915A-C364-4425-518762810926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P18
The Slidey Door
Lee Academy
Lynden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E2A764-977D-A99F-BB68-F01796FD982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81316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8245" y="565190"/>
            <a:ext cx="3937296" cy="30162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CA" sz="4000">
                <a:solidFill>
                  <a:srgbClr val="000000"/>
                </a:solidFill>
                <a:latin typeface="+mj-lt"/>
              </a:rPr>
              <a:t>Congratulations!</a:t>
            </a:r>
          </a:p>
          <a:p>
            <a:pPr algn="ctr">
              <a:spcBef>
                <a:spcPts val="1200"/>
              </a:spcBef>
            </a:pPr>
            <a:r>
              <a:rPr lang="en-CA" sz="4000">
                <a:solidFill>
                  <a:srgbClr val="000000"/>
                </a:solidFill>
                <a:latin typeface="+mj-lt"/>
              </a:rPr>
              <a:t>See you in</a:t>
            </a:r>
          </a:p>
          <a:p>
            <a:pPr algn="ctr">
              <a:spcBef>
                <a:spcPts val="1200"/>
              </a:spcBef>
            </a:pPr>
            <a:r>
              <a:rPr lang="en-CA" sz="4000">
                <a:solidFill>
                  <a:srgbClr val="000000"/>
                </a:solidFill>
                <a:latin typeface="+mj-lt"/>
              </a:rPr>
              <a:t>2024!</a:t>
            </a:r>
            <a:endParaRPr lang="en-CA" sz="4000">
              <a:solidFill>
                <a:srgbClr val="000000"/>
              </a:solidFill>
              <a:latin typeface="+mj-lt"/>
              <a:cs typeface="Segoe UI"/>
            </a:endParaRPr>
          </a:p>
          <a:p>
            <a:pPr algn="ctr">
              <a:spcBef>
                <a:spcPts val="1200"/>
              </a:spcBef>
            </a:pPr>
            <a:endParaRPr lang="en-CA" sz="400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484" name="Rectangle 4"/>
          <p:cNvSpPr>
            <a:spLocks noChangeArrowheads="1"/>
          </p:cNvSpPr>
          <p:nvPr/>
        </p:nvSpPr>
        <p:spPr bwMode="auto">
          <a:xfrm>
            <a:off x="1447800" y="609603"/>
            <a:ext cx="8915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BASEF 2023 appreciates the support of our Title Sponsor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5A73778-BCF6-4832-934A-384DADD5D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11" y="2268291"/>
            <a:ext cx="10366578" cy="277977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3"/>
            <a:ext cx="7924800" cy="4215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00" y="4800603"/>
            <a:ext cx="3713900" cy="436371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9E3221A-6E5B-4EE5-946D-1376F8198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5791200"/>
            <a:ext cx="1600200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Segoe UI" panose="020B0502040204020203" pitchFamily="34" charset="0"/>
              </a:rPr>
              <a:t>Platform Guests</a:t>
            </a:r>
          </a:p>
        </p:txBody>
      </p:sp>
    </p:spTree>
    <p:extLst>
      <p:ext uri="{BB962C8B-B14F-4D97-AF65-F5344CB8AC3E}">
        <p14:creationId xmlns:p14="http://schemas.microsoft.com/office/powerpoint/2010/main" val="103473702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B5338B-3FB9-84C2-3DFF-A5CB023937E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ArcelorMittal Dofasco Product Development Business Process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05FEA-CB02-2976-531C-C208ADA5344F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Dylan Jagt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D67DD-8154-48FE-7770-C6AEA10F5B7C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K14
Converting a Go Kart to Electric
Oakville Christian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7C7FA9-6BE2-F353-E35F-F1F1B8154C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70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2274F8-2199-8A53-C953-C4C9BB8F8DF1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ArcelorMittal Dofasco Quality Systems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8B1E1-49EC-E22D-0008-2FDF2DD2BB26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Kibo Nagasaki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BE4AAA-6FB0-ACEC-CDE9-8E3B6AEE3B2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H02
Deterioration of Democracy in the 21st Century
Mentor College
Mississauga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BF4A0-88AA-A96B-7E7B-D196A43922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19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2E224-D506-1192-B015-50BC3A39660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ArcelorMittal Dofasco Steelmaking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F43A6-07F3-CFE3-CA4F-3DD74E70E26A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000">
                <a:solidFill>
                  <a:srgbClr val="000000"/>
                </a:solidFill>
                <a:latin typeface="+mn-lt"/>
              </a:rPr>
              <a:t>Gladys Kozyra &amp; Emilia Diaz-Ruiz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59EA53-E55C-8734-D7E4-A931397A590D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L03
Oasis: The portable seawater desalinator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2ED4CB-87F7-154B-4CA3-B2F04F22E27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97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CC656C-9E55-0433-BFB2-84B88E55FAA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ArcelorMittal Dofasco Smarter Steels for People and Planet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A81E66-FEB7-BCB6-EAE6-9407932C8673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Ruhan  Soni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254B2C-8A77-3A03-5B35-F0CFFC5C93CF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M01
Using Hydrogen to decarbonize Steel Production
Hillfield Strathallan College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711658-CC37-254D-6A87-14C2D8FB921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02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5F7830-2850-27AC-2DCE-1633E0DC110B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Artistically Inspired Display Awards</a:t>
            </a:r>
          </a:p>
        </p:txBody>
      </p:sp>
    </p:spTree>
    <p:extLst>
      <p:ext uri="{BB962C8B-B14F-4D97-AF65-F5344CB8AC3E}">
        <p14:creationId xmlns:p14="http://schemas.microsoft.com/office/powerpoint/2010/main" val="24604794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75BA01-88FD-6E84-E744-FE61DFAE2588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Artistically Inspired Display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548D8A-BDDC-0A56-AA50-7B638EB091A7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Noah DiCaro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903EDC-D443-A140-1981-9925FF8C182E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M04
A study of the decomposition of leaves
Our Lady of Victory Elementary School 
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A9466-F287-3578-E5FA-2C12BD99769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020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6AFCB5-A147-F872-09FB-5099A4C8BACD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Artistically Inspired Display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754C1B-CC17-DFC1-BD0B-83CEF68846DF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000">
                <a:solidFill>
                  <a:srgbClr val="000000"/>
                </a:solidFill>
                <a:latin typeface="+mn-lt"/>
              </a:rPr>
              <a:t>Redina Nijjar &amp; Michelle Huang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3323A7-0936-93C1-4C3A-552357E30DBD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M16
Disco Bot
Cathy Wever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AC41C-33E0-3D24-F6C8-07F8E71E4E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752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79048E-7207-DB66-AC01-4CD4AD72783B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Association for Iron &amp; Steel Technology Northern Chapter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9315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B4850-2D0D-6705-723E-F38493BB6D9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Association for Iron &amp; Steel Technology Northern Chapter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8AE696-2D77-ADBA-9062-13A478F57D2C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Ruhan  Soni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A9109-FD9D-F413-CF0A-941FD3BC50BA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M01
Using Hydrogen to decarbonize Steel Production
Hillfield Strathallan College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50B10-A50C-1901-E3B9-30E7B9710C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08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672BFD-E328-3025-80BC-FAA51694A7B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Association for Iron &amp; Steel Technology Northern Chapter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7169D-1256-15A4-5075-E9FDF2636A76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Maya LeBlanc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254B9-E899-CB2F-082F-753C291136D7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P15
Nitrous Oxide Reduction in an Industrial Wet Scrubber Utilizing NosZ Reductase and P. denitrificans
Abbey Park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10589-17CF-F845-199B-D931CD23314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20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753600" y="6152346"/>
            <a:ext cx="175260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r"/>
            <a:r>
              <a:rPr lang="en-US" sz="2800">
                <a:solidFill>
                  <a:srgbClr val="000000"/>
                </a:solidFill>
                <a:latin typeface="Segoe UI" panose="020B0502040204020203" pitchFamily="34" charset="0"/>
              </a:rPr>
              <a:t>Our Host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EA90B1-64B2-49D9-82F8-C856AEE32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FB8B4-0E5A-01D7-0F30-463A90A58078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Bay Area Health Trust Scholarship / Paul Lakin Life Sciences Award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48112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36A148-E1BD-534E-91FA-26C50791833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Bay Area Health Trust Scholarship, Paul Lakin Life Sciences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588545-AD3C-7DB9-0249-405153EF7FB8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Isra Bashir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4A07C-1581-D39B-9D5B-96634D715CAB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C07
Sugar High! - Integrating glucose and ketone testing in a novel design to improve prevention of DKA 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A2003-09D1-9F63-D3AD-F40EFB06D2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748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F192D5-6D44-D1AE-BD61-C65A53671BCE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Dr. Laura Blew Social Sciences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13214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9B6EB5-8C3F-83A5-AC5D-5958FEFEB71C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Dr. Laura Blew Social Sciences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688A4A-4178-D4C6-5210-D2D7A07C75D5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Brian Yin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3CB53-FE74-ED0A-73F1-71485832B12A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P02
Student Engagement Rewards System
Iroquois Ridge High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641FC-EB2A-7ED5-680A-2DB26ED2F3E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751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452E1A-9E31-7DDF-44A4-428159E7D56A}"/>
              </a:ext>
            </a:extLst>
          </p:cNvPr>
          <p:cNvSpPr txBox="1"/>
          <p:nvPr/>
        </p:nvSpPr>
        <p:spPr>
          <a:xfrm>
            <a:off x="228599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Dr. Laura Blew Social Sciences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19DC0C-6825-F760-7B76-1F5073415373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Evelyn Peart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045DB-66D9-CCB8-F7E1-28A4575DC350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L02
Remediation of oil spills on land
Tiger Jeet Singh Public School
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E634F6-ADD7-668E-BB69-D9FA74E6A70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424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B7B481-918B-9742-2CC6-3DFA75E52096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Canadian Institute of Mining, Metallurgy and Petroleum (Hamilton Branch)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16675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C5C9D5-B5AA-7C19-E5B5-23880842AF6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Canadian Institute of Mining, Metallurgy and Petroleum (Hamilton Branch)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36011-BA99-B831-248D-777592AACDFE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Daniel Mansour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923F3A-36A6-9211-D5EB-3D85308F306A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H06
What Substance Removes Rust The Best
Al-Falah Islamic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21E2EC-F085-FCDD-8C7D-57B04EBAE4D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101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EC6945-D12B-2070-EFFC-BCC36751D65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Canadian Institute of Mining, Metallurgy and Petroleum (Hamilton Branch)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A2D10-CB55-1AE9-31AD-24D35EBD2C1C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Evelyn Peart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6BECE-7518-C7FB-D931-A85B6775665C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L02
Remediation of oil spills on land
Tiger Jeet Singh Public School
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44091-DF12-7083-D73C-F58180C2497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593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A59997-F452-AC07-A621-C55841D58697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Canadian Meteorological and Oceanographic Society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22905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5F01A7-5DAB-BC39-1E17-F15DD6F7710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Canadian Meteorological and Oceanographic Society (CMOS) Award - Second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803D2-C4FC-964C-D6C8-C161D43D2893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Maria Chzhen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DD2A2F-7EF7-88BF-9C20-1819519C186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K09
Comparison of regression algorithms for multivariable drought analysis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84101B-6A12-79BB-91E7-BE61BA02D0B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13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3"/>
            <a:ext cx="7924800" cy="4215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00" y="4800603"/>
            <a:ext cx="3713900" cy="436371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75FD17A-3180-4F44-9E0E-3D37E0AA7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5715000"/>
            <a:ext cx="2286000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Segoe UI" panose="020B0502040204020203" pitchFamily="34" charset="0"/>
              </a:rPr>
              <a:t>Our Sponsors</a:t>
            </a:r>
          </a:p>
        </p:txBody>
      </p:sp>
    </p:spTree>
    <p:extLst>
      <p:ext uri="{BB962C8B-B14F-4D97-AF65-F5344CB8AC3E}">
        <p14:creationId xmlns:p14="http://schemas.microsoft.com/office/powerpoint/2010/main" val="81608315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699D1E-E5B7-851B-8865-B0BDBE5DEA76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Canadian Meteorological and Oceanographic Society (CMOS) Award - First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3183F9-7CF5-DCBD-FF1E-BC6EDC0EB3F0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Joanna Martin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1382C-973F-FB95-3B3C-4EFCAD0A592A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N07
The Clean Air Project
St. John Elementary School  (Burlington)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0E8B7-8682-79E3-00B7-E0DDC1E09A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170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A919D-F2F0-1342-951B-BD2E6E10C67B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Canadian Nuclear Society (Golden Horseshoe Branch)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44809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69B426-4310-2E66-E74D-4BB81626E8A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Canadian Nuclear Society (Golden Horseshoe Branch) Awards - Junior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30194-DAE2-8CE7-81AD-4DC14241D62C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Bhavitha  Kolla &amp; Jianyu  Yu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22FE0-A45B-3D64-A916-F4CD3B94EC5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M03
Nuclear Fusion - The Long-Term Solution to Our Massive Energy Demand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C29200-8199-DDB5-69C0-3B1CCB8E5E6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3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DEE08E-AE7B-43D5-ECD9-808EFD223AC6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Canadian Nuclear Society (Golden Horseshoe Branch) Awards - Junior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5E004F-47A8-048B-9328-9047DC108584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Karthik  Chawla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B544D-A8F8-9555-B5A0-073D15526A52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P14
Imagine - Generating Green hydrogen for the world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14B717-A14B-8698-C681-03A3C24CE58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558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7E5B75-19EE-4BB3-5038-D5B05B993EBB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Canadian Nuclear Society (Golden Horseshoe Branch) Awards - Intermediate or Senior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C216D-3372-142F-0F31-950591480D67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Alia  Wahban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12254F-E8B6-919F-37E5-F8F3DA1B2580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N06
Replacing Natural Gas with hydrogen Fuel to Power Ontario (Phase 1)
Hillfield Strathallan College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D97667-51AF-75DB-BA21-F5B97E7DEE5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323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ABF8D9-181F-E5D5-28A6-549061E4BB1A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Canadian Nuclear Society (Golden Horseshoe Branch) Awards- Intermediate or Senior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A416B-292B-0C18-D685-60236C30D00A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Ruhan  Soni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EB868-124D-BBC8-EF5C-02CC1E14DC64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M01
Using Hydrogen to decarbonize Steel Production
Hillfield Strathallan College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160936-4142-CBA3-E5CE-B8FA75DB51D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678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CB345-E0C4-158B-5C93-8E9C31E33107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Chemical Institute of Canada - Hamilton Section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15967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D71F9A-7C99-900A-E488-1E5014ED867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Chemical Institute of Canada (Hamilton Section)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2453D-B213-1C0D-A50F-E1E607FCA86E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Teodora  Jovicevic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B2D19-406E-FDF3-5FAF-D84F28CF1329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G10
pH Of Water
Ancaster Meadow
Ancaster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01C00-945B-2302-658F-2767E9476D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831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57154B-5815-DEF7-1CD5-9A234BEA2017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Chemical Institute of Canada (Hamilton Section)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61B7C-680C-4FC2-5B14-AAE8E7A3334E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Weronika Szymala &amp; Yuba Jim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21B1B-9FD0-DD9B-42DA-2957E52C39E0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G11
Cell Phone Sectrophotometer
Bishop Ryan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FDF7EC-47BE-1313-510E-D7F8FCE7F9E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506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2E6DE4-A5F6-3EA8-DD04-292812D21372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Chemical Institute of Canada (Hamilton Section)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F65C63-37ED-5234-FDA0-508D5305D7B3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Vivian Blonde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CA85E-F98A-E8D7-2A6F-20FA99048E4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M02
Water Purification
Charles R. Beaudoin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D408A3-1863-B35B-36C2-D2A63F79522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4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8" name="Text Box 4"/>
          <p:cNvSpPr txBox="1">
            <a:spLocks noChangeArrowheads="1"/>
          </p:cNvSpPr>
          <p:nvPr/>
        </p:nvSpPr>
        <p:spPr bwMode="auto">
          <a:xfrm>
            <a:off x="9829800" y="5791200"/>
            <a:ext cx="1905000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Segoe UI" panose="020B0502040204020203" pitchFamily="34" charset="0"/>
              </a:rPr>
              <a:t>Title Sponsor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11D9055-13B5-4D0F-BD90-AD4BA7D20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5" y="1752600"/>
            <a:ext cx="10366578" cy="277977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D7D996-13F1-4059-6FE6-6D7EF3E4E79C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Conservation Halton Awards</a:t>
            </a:r>
          </a:p>
        </p:txBody>
      </p:sp>
    </p:spTree>
    <p:extLst>
      <p:ext uri="{BB962C8B-B14F-4D97-AF65-F5344CB8AC3E}">
        <p14:creationId xmlns:p14="http://schemas.microsoft.com/office/powerpoint/2010/main" val="19307988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AA424-F057-F9D0-6696-868D9999B724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Conservation Halton Environmental Sciences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0F48D2-B6C0-343B-6903-0DDD7F780145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000">
                <a:solidFill>
                  <a:srgbClr val="000000"/>
                </a:solidFill>
                <a:latin typeface="+mn-lt"/>
              </a:rPr>
              <a:t>Rachel McKenzie &amp; Samantha Almond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CC26A1-7A74-1F23-7AD1-CD12D43E9E2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A04
What time of day are birds most active?
Charles R. Beaudoin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0FF00A-9B4D-6B16-C0FC-74B4231A1E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221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15D1A6-2644-CEF3-7787-C03CEF868DF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Conservation Halton Environmental Sciences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8B96B0-F5D9-5962-46C5-8608A5DF12E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Thiago Matias Hurtado-Watson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7D171A-AFF7-FBA0-E996-194C1D3B6EE2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M05
Bee-hind the problems of bees and their decline
École secondaire Georges-P.-Vanier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52E6EB-D41E-DE62-472A-72DF2AF31C0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431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702E4-EBDE-4202-C501-88B6B6183517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Michael G. DeGroote Institute for Infectious Disease Research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28375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498AC9-CC09-C5BC-8E69-28570EDF6FF3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Michael G. DeGroote Institute for Infectious Disease Research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F2AAE-8EE8-6CF3-B570-7C165FFAE644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Jeena Chhinzer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23D16D-223D-2123-6ED7-B6E0F6E6A1A9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A03
Baffling Bacteria
Dr. David R Williams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7D8758-CA79-1D5E-7838-C55BB1CA545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216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CE9655-F631-13B2-2D1C-AB63EE8B451C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Michael G. DeGroote Institute for Infectious Disease Research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D823C-7D76-15BC-5B7A-1CC856696297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Nicholas Pacifici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A4DB4-6BCD-3A2A-9288-866DF673A59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E13
The COVID Cardiac Connection: A Novel Pre-participation Screening Tool 
St. Mary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6240AA-72A4-4C27-0C2A-857ACE62704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132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1863B4-E5C1-5E28-C388-18C917980C64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Michael G. DeGroote Institute for Infectious Disease Research Grand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93BFF-51CF-5291-129A-A79F96DE052F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James Kelder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1807F-49FC-9FFD-AFF3-C6277F3CB6E2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CA" sz="1800">
                <a:solidFill>
                  <a:srgbClr val="000000"/>
                </a:solidFill>
                <a:latin typeface="+mn-lt"/>
              </a:rPr>
              <a:t>D01
Ex-Squeeze Me?!
Oakville Christian School
Oakville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46ECD-6C78-2384-D944-0C5927141B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419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8EFFD0-E1BC-1800-4F6C-5D8A4198465F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Dillon Consulting Awards</a:t>
            </a:r>
          </a:p>
        </p:txBody>
      </p:sp>
    </p:spTree>
    <p:extLst>
      <p:ext uri="{BB962C8B-B14F-4D97-AF65-F5344CB8AC3E}">
        <p14:creationId xmlns:p14="http://schemas.microsoft.com/office/powerpoint/2010/main" val="3872385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07FD3-42A8-791D-CDCC-0B1B2F2F3674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Dillon Consulting Science and Engineering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75B342-5E3D-818F-4784-E68867F50D26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Alia  Wahban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05AB4-C693-A187-6F25-0E4FD9DD2E7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N06
Replacing Natural Gas with hydrogen Fuel to Power Ontario (Phase 1)
Hillfield Strathallan College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583FC2-FF55-1B0B-92CB-CD36CBA9CC5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959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2F5882-6289-D07B-35DA-78F13CF25F4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Dillon Consulting Biological Sciences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10B7EB-00CE-F3D2-B0F7-00C4DCF62B9D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Hong Ngo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D33D1-FF42-54B1-CA41-2B1FC4002AFD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N01
The Effects of Acidic Contamination of Freshwater on Mung Bean Germination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44384-D312-25A3-C6CB-D254038DE40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68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8" name="Text Box 4"/>
          <p:cNvSpPr txBox="1">
            <a:spLocks noChangeArrowheads="1"/>
          </p:cNvSpPr>
          <p:nvPr/>
        </p:nvSpPr>
        <p:spPr bwMode="auto">
          <a:xfrm>
            <a:off x="9525000" y="5791200"/>
            <a:ext cx="2514600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Segoe UI" panose="020B0502040204020203" pitchFamily="34" charset="0"/>
              </a:rPr>
              <a:t>Diamond Sponsors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F813F4A-F827-2163-87FD-C4AD7E4E4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82" y="1193286"/>
            <a:ext cx="877936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15234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898C7D-C77C-E6E2-26B0-B3DC83230880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Dr. M. Doyle Award</a:t>
            </a:r>
          </a:p>
        </p:txBody>
      </p:sp>
    </p:spTree>
    <p:extLst>
      <p:ext uri="{BB962C8B-B14F-4D97-AF65-F5344CB8AC3E}">
        <p14:creationId xmlns:p14="http://schemas.microsoft.com/office/powerpoint/2010/main" val="9496456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F14958-E890-15C0-EDD9-26843E4B8FF8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Dr. M. Doyle Biology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835D7-9713-D816-F206-5B42683356EC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Isaiah Sienna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582A45-FAF5-6566-E37D-BEFA7AB4757E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B03
Taking Flight: The Evolutionary Origin of Feathered Flight  
St. Augustine
Dundas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A3A9F4-1A99-14EB-206D-4DC74319C2A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17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E9FD03-0360-C311-8010-1AF0215026CF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Electrical Construction Association of Hamilton Award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42310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1B9E6F-6909-8D06-3CA1-5C5756177C82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Electrical Construction Association of Hamilton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8B4F5-1FBF-7283-66FD-9F4F41E21063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Farhan Noor &amp; Ethan Mai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4A39ED-BFD9-FF3C-963A-61E4C03CBE95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G03
Wireless Energy Transfer Using a Tesla Coil 
Cathy Wever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FA1997-A93B-BB55-47A8-298BE65535A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90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8DE98E-0724-3EF3-618B-0EC250CC9DB2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Electrical Construction Association of Hamilton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98F5D-C643-3026-24E0-B1DC1A669462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000">
                <a:solidFill>
                  <a:srgbClr val="000000"/>
                </a:solidFill>
                <a:latin typeface="+mn-lt"/>
              </a:rPr>
              <a:t>Gavin Mckerracher &amp; Grayson Beecroft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2B2A23-463E-8060-C946-3E0EC733957D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K12
PSAG (Piezoelectric Semi-Automatic Generator) 
Rolling Meadows Public School
Burlington 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B3909-6CC7-2673-4002-6D434027F5B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898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F7ACD8-C307-1B87-9D11-C3BC098AEECA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Environmental Inspiration Award</a:t>
            </a:r>
          </a:p>
        </p:txBody>
      </p:sp>
    </p:spTree>
    <p:extLst>
      <p:ext uri="{BB962C8B-B14F-4D97-AF65-F5344CB8AC3E}">
        <p14:creationId xmlns:p14="http://schemas.microsoft.com/office/powerpoint/2010/main" val="41437066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EFBA2E-25BD-B0BB-D67E-DFBFFE9CBFCE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600">
                <a:solidFill>
                  <a:srgbClr val="000000"/>
                </a:solidFill>
                <a:latin typeface="+mn-lt"/>
              </a:rPr>
              <a:t>Environmental Inspiration Award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5ADB1-84CA-4A8F-B697-427CBDC0B831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Karthik  Chawla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0510B-9D50-2320-6C1A-2BBF53C30D8A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P14
Imagine - Generating Green hydrogen for the world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42A75-8BDA-FC64-3180-253103AF63E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63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20C7F8-DEAA-1ABA-2D41-9B7D09E9710A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Farncombe Family Digestive Health Research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54258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2E6BF-FB1D-8520-7513-DC5D2904956A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Farncombe Family Digestive Health Research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5D4E7A-5AFF-A19A-9EF7-8A3E9994358C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Jeena Chhinzer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A18B5-1FB8-D346-06AF-81A4A6A66815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A03
Baffling Bacteria
Dr. David R Williams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5879E-70C9-F543-C98C-802D8E64349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600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47CABB-F707-1069-AB63-574DC4C6896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Farncombe Family Digestive Health Research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ED169-B323-310B-13B7-1D6C4091F08C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Efthimiadis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F67A6-BBDA-311D-426F-75AAD0937DF5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L16
Development of an AI Convolutional Neural Network for Diagnostic Screening of  Basal Cell Carcinoma 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9EED0-0989-6802-75E0-21ECFC09F8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64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013849-9579-44E6-E6F6-96A80873E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CED648E5-2F35-110F-F642-8706C2C33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5791200"/>
            <a:ext cx="2514600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Segoe UI" panose="020B0502040204020203" pitchFamily="34" charset="0"/>
              </a:rPr>
              <a:t>Diamond Sponsors</a:t>
            </a:r>
          </a:p>
        </p:txBody>
      </p:sp>
    </p:spTree>
    <p:extLst>
      <p:ext uri="{BB962C8B-B14F-4D97-AF65-F5344CB8AC3E}">
        <p14:creationId xmlns:p14="http://schemas.microsoft.com/office/powerpoint/2010/main" val="29511349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78400C-DAA3-4264-AA2A-B979404E1EAF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Farncombe Family Digestive Health Research Institute Grand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FB4D-6D28-C9B8-1BE5-2EAF6A42BBCA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Isra Bashir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527FB-09CB-19D9-E279-5424590E9275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C07
Sugar High! - Integrating glucose and ketone testing in a novel design to improve prevention of DKA 
Westdale Secondary School
Hamilton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BFD63A-917D-DA4F-A61D-498DEFD71E5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895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E40CA8-3D3C-D29F-7A04-1022FF1433B7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Firestone Institute for Respiratory Health Award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74509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52AC8-D1D7-24D8-0461-AE6D12EAFECB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Firestone Institute Respiratory Health Award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62A5D9-4AE4-27BD-D94C-7A023765E7DF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Heather Dong &amp; Varsha Sridhar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00D97-2263-931A-E151-16180F48DF96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F03
The use of miniaturized monoclonal antibodies to treat small cell lung cancer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7B54A-DAB2-0965-B2B0-4856CF4AB0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998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A816A3-1965-1D84-6320-4DE553A5092A}"/>
              </a:ext>
            </a:extLst>
          </p:cNvPr>
          <p:cNvSpPr txBox="1"/>
          <p:nvPr/>
        </p:nvSpPr>
        <p:spPr>
          <a:xfrm>
            <a:off x="914400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CA" sz="3200" b="1">
                <a:solidFill>
                  <a:srgbClr val="000000"/>
                </a:solidFill>
                <a:latin typeface="+mn-lt"/>
              </a:rPr>
              <a:t>Gowling WLG Innovation Awards</a:t>
            </a:r>
          </a:p>
        </p:txBody>
      </p:sp>
    </p:spTree>
    <p:extLst>
      <p:ext uri="{BB962C8B-B14F-4D97-AF65-F5344CB8AC3E}">
        <p14:creationId xmlns:p14="http://schemas.microsoft.com/office/powerpoint/2010/main" val="32699081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39BA95-5E4E-D5E2-8BAD-87AB3BC38785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Gowlings Innovation Award - Honourable Mention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9918A6-863F-9096-D5E5-D49C1A90F14C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Ted He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624585-EA99-5BCA-4317-FE49006247BB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K02
An Innovative Paper Straw
Charles R. Beaudoin Public School
Burlington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1F5F8-68D1-5A0E-FA8B-2E3413D37B3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001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E3D193-FABF-E9BC-66C5-3B0ADA3DD254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Gowling WLG Innovation Award - Runner-up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5906F7-D800-E623-F6DA-9B460B712B00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Jordan LeBlanc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34079-C2B5-F9D0-4BAC-2B7DB3FA5D75}"/>
              </a:ext>
            </a:extLst>
          </p:cNvPr>
          <p:cNvSpPr txBox="1"/>
          <p:nvPr/>
        </p:nvSpPr>
        <p:spPr>
          <a:xfrm>
            <a:off x="228599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P06
Transferring Pollen Using a Mechanical Bee
St. Matthew Elementary School 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EB9A8-4633-F4F0-633F-0E443982061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721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D4EDD-CA51-4BEC-C1AB-57C599BC9E6D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Gowling WLG Innovation Award - Grand Winner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CEAD67-774D-DE72-CC4D-5FE47A6ACAA5}"/>
              </a:ext>
            </a:extLst>
          </p:cNvPr>
          <p:cNvSpPr txBox="1"/>
          <p:nvPr/>
        </p:nvSpPr>
        <p:spPr>
          <a:xfrm>
            <a:off x="228600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Lucas Monter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0C5F3-1C42-F8A1-6829-3C7DE976AE31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CA" sz="1800">
                <a:solidFill>
                  <a:srgbClr val="000000"/>
                </a:solidFill>
                <a:latin typeface="+mn-lt"/>
              </a:rPr>
              <a:t>L11
A Novel EEG Pillowcase for Sleep Apnea Syndrome Diagnosis: An Investigation of a Virtual Prototype
Corpus Christi Secondary School 
Burlington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889D8-EAA3-6E3E-EEEE-5C4E06CCAFD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17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BC10F0-379D-E4C9-AA39-AC724029427F}"/>
              </a:ext>
            </a:extLst>
          </p:cNvPr>
          <p:cNvSpPr txBox="1"/>
          <p:nvPr/>
        </p:nvSpPr>
        <p:spPr>
          <a:xfrm>
            <a:off x="914399" y="2285999"/>
            <a:ext cx="10363200" cy="1828800"/>
          </a:xfrm>
          <a:prstGeom prst="rect">
            <a:avLst/>
          </a:prstGeom>
          <a:noFill/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+mn-lt"/>
              </a:rPr>
              <a:t>Hamilton Academy of Dentistry Awards</a:t>
            </a:r>
            <a:endParaRPr lang="en-CA" sz="3200" b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48373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38C200-9EA6-BD43-F022-A8058C8302B9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Hamilton Academy of Dentistry - Third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18BC8-06EE-BD1F-5371-DB85BF99BB4A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Peony Zuo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6B540-5D9F-AF0E-3BE7-A4EFDAA42B53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F08
Sepsis: Searching for a Cure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45785D-8AEF-9E72-6C3E-992F8C285F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181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D9DC2-54D3-0B08-ED26-951F7CA2ACB4}"/>
              </a:ext>
            </a:extLst>
          </p:cNvPr>
          <p:cNvSpPr txBox="1"/>
          <p:nvPr/>
        </p:nvSpPr>
        <p:spPr>
          <a:xfrm>
            <a:off x="228600" y="2285999"/>
            <a:ext cx="5638800" cy="13716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latin typeface="+mn-lt"/>
              </a:rPr>
              <a:t>Hamilton Academy of Dentistry Award - Second</a:t>
            </a:r>
            <a:endParaRPr lang="en-CA" sz="2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48933-67A7-D213-B1C2-9D6C75A65D7A}"/>
              </a:ext>
            </a:extLst>
          </p:cNvPr>
          <p:cNvSpPr txBox="1"/>
          <p:nvPr/>
        </p:nvSpPr>
        <p:spPr>
          <a:xfrm>
            <a:off x="228599" y="3657600"/>
            <a:ext cx="5638800" cy="3810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CA" sz="2400">
                <a:solidFill>
                  <a:srgbClr val="000000"/>
                </a:solidFill>
                <a:latin typeface="+mn-lt"/>
              </a:rPr>
              <a:t>Anthony Efthimiadis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DA8F1-79E7-D57A-A046-6A9D5770F7CE}"/>
              </a:ext>
            </a:extLst>
          </p:cNvPr>
          <p:cNvSpPr txBox="1"/>
          <p:nvPr/>
        </p:nvSpPr>
        <p:spPr>
          <a:xfrm>
            <a:off x="228600" y="4343400"/>
            <a:ext cx="5638800" cy="18288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+mn-lt"/>
              </a:rPr>
              <a:t>L16
Development of an AI Convolutional Neural Network for Diagnostic Screening of  Basal Cell Carcinoma 
W. H. Morden Public School
Oakville</a:t>
            </a:r>
            <a:endParaRPr lang="en-CA" sz="18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3FBCDA-94FF-C1D0-6D79-DCD28F924B9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15108"/>
      </p:ext>
    </p:extLst>
  </p:cSld>
  <p:clrMapOvr>
    <a:masterClrMapping/>
  </p:clrMapOvr>
</p:sld>
</file>

<file path=ppt/theme/theme1.xml><?xml version="1.0" encoding="utf-8"?>
<a:theme xmlns:a="http://schemas.openxmlformats.org/drawingml/2006/main" name="Neutra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ASEF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6ed5753-2203-45bd-9631-1e62840343a4" xsi:nil="true"/>
    <lcf76f155ced4ddcb4097134ff3c332f xmlns="3a73cc08-a546-4acc-a5d1-4f408caaf22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4E4EB0E88AD43BB65468BA9736A27" ma:contentTypeVersion="16" ma:contentTypeDescription="Create a new document." ma:contentTypeScope="" ma:versionID="432d15c9b7f29e5e91e0fc91672264ea">
  <xsd:schema xmlns:xsd="http://www.w3.org/2001/XMLSchema" xmlns:xs="http://www.w3.org/2001/XMLSchema" xmlns:p="http://schemas.microsoft.com/office/2006/metadata/properties" xmlns:ns2="3a73cc08-a546-4acc-a5d1-4f408caaf22c" xmlns:ns3="b6ed5753-2203-45bd-9631-1e62840343a4" targetNamespace="http://schemas.microsoft.com/office/2006/metadata/properties" ma:root="true" ma:fieldsID="3043571e84a23fb2ded3f14bd8f1fb92" ns2:_="" ns3:_="">
    <xsd:import namespace="3a73cc08-a546-4acc-a5d1-4f408caaf22c"/>
    <xsd:import namespace="b6ed5753-2203-45bd-9631-1e62840343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3cc08-a546-4acc-a5d1-4f408caaf2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69e2c37-6dd7-4723-afb9-c2f28fa9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ed5753-2203-45bd-9631-1e62840343a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2810f55-b819-4d53-870d-b672aa2ee806}" ma:internalName="TaxCatchAll" ma:showField="CatchAllData" ma:web="b6ed5753-2203-45bd-9631-1e62840343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C7D7B2-7186-48A1-AB47-14CE754B2C81}">
  <ds:schemaRefs>
    <ds:schemaRef ds:uri="3a73cc08-a546-4acc-a5d1-4f408caaf22c"/>
    <ds:schemaRef ds:uri="b6ed5753-2203-45bd-9631-1e62840343a4"/>
    <ds:schemaRef ds:uri="e7f44256-4c79-4050-819f-f2b2ea9d287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8EF769A-C59B-48B7-AFDA-898BEB543B17}">
  <ds:schemaRefs>
    <ds:schemaRef ds:uri="3a73cc08-a546-4acc-a5d1-4f408caaf22c"/>
    <ds:schemaRef ds:uri="b6ed5753-2203-45bd-9631-1e62840343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6043F1-318E-453A-B54D-D0252FB274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391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391</vt:i4>
      </vt:variant>
    </vt:vector>
  </HeadingPairs>
  <TitlesOfParts>
    <vt:vector size="392" baseType="lpstr">
      <vt:lpstr>Neutral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Champion Teacher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Mysys Limted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BASEF Awards Ceremony</dc:title>
  <dc:creator>GChiasson@mysysltd.com</dc:creator>
  <cp:revision>3</cp:revision>
  <cp:lastPrinted>2013-03-23T15:35:38Z</cp:lastPrinted>
  <dcterms:created xsi:type="dcterms:W3CDTF">2005-04-01T06:23:01Z</dcterms:created>
  <dcterms:modified xsi:type="dcterms:W3CDTF">2023-03-29T18:27:38Z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0x01010053A4E4EB0E88AD43BB65468BA9736A27</vt:lpwstr>
  </property>
  <property fmtid="{D5CDD505-2E9C-101B-9397-08002B2CF9AE}" pid="3" name="AuthorIds_UIVersion_4608">
    <vt:lpwstr>14</vt:lpwstr>
  </property>
  <property fmtid="{D5CDD505-2E9C-101B-9397-08002B2CF9AE}" pid="4" name="Order">
    <vt:r8>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MediaServiceImageTags">
    <vt:lpwstr/>
  </property>
</Properties>
</file>