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2" r:id="rId1"/>
  </p:sldMasterIdLst>
  <p:sldIdLst>
    <p:sldId id="256" r:id="rId2"/>
    <p:sldId id="275" r:id="rId3"/>
    <p:sldId id="278" r:id="rId4"/>
    <p:sldId id="270" r:id="rId5"/>
    <p:sldId id="257" r:id="rId6"/>
    <p:sldId id="280" r:id="rId7"/>
    <p:sldId id="258" r:id="rId8"/>
    <p:sldId id="272" r:id="rId9"/>
    <p:sldId id="273" r:id="rId10"/>
    <p:sldId id="261" r:id="rId11"/>
    <p:sldId id="262" r:id="rId12"/>
    <p:sldId id="263" r:id="rId13"/>
    <p:sldId id="264" r:id="rId14"/>
    <p:sldId id="277" r:id="rId15"/>
    <p:sldId id="265" r:id="rId16"/>
    <p:sldId id="266" r:id="rId17"/>
    <p:sldId id="281" r:id="rId18"/>
    <p:sldId id="274" r:id="rId19"/>
    <p:sldId id="269" r:id="rId20"/>
    <p:sldId id="279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6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BB831-ED90-4E2F-BCFB-623BD76B02B9}" type="datetimeFigureOut">
              <a:rPr lang="en-US" smtClean="0"/>
              <a:t>2/25/23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4313AF0-1B42-4967-A889-C9E1B3241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713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BB831-ED90-4E2F-BCFB-623BD76B02B9}" type="datetimeFigureOut">
              <a:rPr lang="en-US" smtClean="0"/>
              <a:t>2/25/23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4313AF0-1B42-4967-A889-C9E1B3241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165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BB831-ED90-4E2F-BCFB-623BD76B02B9}" type="datetimeFigureOut">
              <a:rPr lang="en-US" smtClean="0"/>
              <a:t>2/25/23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4313AF0-1B42-4967-A889-C9E1B32413CF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429715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BB831-ED90-4E2F-BCFB-623BD76B02B9}" type="datetimeFigureOut">
              <a:rPr lang="en-US" smtClean="0"/>
              <a:t>2/25/23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4313AF0-1B42-4967-A889-C9E1B3241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2442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BB831-ED90-4E2F-BCFB-623BD76B02B9}" type="datetimeFigureOut">
              <a:rPr lang="en-US" smtClean="0"/>
              <a:t>2/25/23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4313AF0-1B42-4967-A889-C9E1B32413CF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252788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BB831-ED90-4E2F-BCFB-623BD76B02B9}" type="datetimeFigureOut">
              <a:rPr lang="en-US" smtClean="0"/>
              <a:t>2/25/23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4313AF0-1B42-4967-A889-C9E1B3241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2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BB831-ED90-4E2F-BCFB-623BD76B02B9}" type="datetimeFigureOut">
              <a:rPr lang="en-US" smtClean="0"/>
              <a:t>2/25/23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13AF0-1B42-4967-A889-C9E1B3241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4107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BB831-ED90-4E2F-BCFB-623BD76B02B9}" type="datetimeFigureOut">
              <a:rPr lang="en-US" smtClean="0"/>
              <a:t>2/25/23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13AF0-1B42-4967-A889-C9E1B3241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244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BB831-ED90-4E2F-BCFB-623BD76B02B9}" type="datetimeFigureOut">
              <a:rPr lang="en-US" smtClean="0"/>
              <a:t>2/25/23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13AF0-1B42-4967-A889-C9E1B3241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516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BB831-ED90-4E2F-BCFB-623BD76B02B9}" type="datetimeFigureOut">
              <a:rPr lang="en-US" smtClean="0"/>
              <a:t>2/25/23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4313AF0-1B42-4967-A889-C9E1B3241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879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BB831-ED90-4E2F-BCFB-623BD76B02B9}" type="datetimeFigureOut">
              <a:rPr lang="en-US" smtClean="0"/>
              <a:t>2/25/23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4313AF0-1B42-4967-A889-C9E1B3241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141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BB831-ED90-4E2F-BCFB-623BD76B02B9}" type="datetimeFigureOut">
              <a:rPr lang="en-US" smtClean="0"/>
              <a:t>2/25/23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4313AF0-1B42-4967-A889-C9E1B3241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386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BB831-ED90-4E2F-BCFB-623BD76B02B9}" type="datetimeFigureOut">
              <a:rPr lang="en-US" smtClean="0"/>
              <a:t>2/25/23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13AF0-1B42-4967-A889-C9E1B3241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885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BB831-ED90-4E2F-BCFB-623BD76B02B9}" type="datetimeFigureOut">
              <a:rPr lang="en-US" smtClean="0"/>
              <a:t>2/25/23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13AF0-1B42-4967-A889-C9E1B3241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900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BB831-ED90-4E2F-BCFB-623BD76B02B9}" type="datetimeFigureOut">
              <a:rPr lang="en-US" smtClean="0"/>
              <a:t>2/25/23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13AF0-1B42-4967-A889-C9E1B3241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476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BB831-ED90-4E2F-BCFB-623BD76B02B9}" type="datetimeFigureOut">
              <a:rPr lang="en-US" smtClean="0"/>
              <a:t>2/25/23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4313AF0-1B42-4967-A889-C9E1B3241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303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DBB831-ED90-4E2F-BCFB-623BD76B02B9}" type="datetimeFigureOut">
              <a:rPr lang="en-US" smtClean="0"/>
              <a:t>2/25/23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4313AF0-1B42-4967-A889-C9E1B3241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506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3" r:id="rId1"/>
    <p:sldLayoutId id="2147483984" r:id="rId2"/>
    <p:sldLayoutId id="2147483985" r:id="rId3"/>
    <p:sldLayoutId id="2147483986" r:id="rId4"/>
    <p:sldLayoutId id="2147483987" r:id="rId5"/>
    <p:sldLayoutId id="2147483988" r:id="rId6"/>
    <p:sldLayoutId id="2147483989" r:id="rId7"/>
    <p:sldLayoutId id="2147483990" r:id="rId8"/>
    <p:sldLayoutId id="2147483991" r:id="rId9"/>
    <p:sldLayoutId id="2147483992" r:id="rId10"/>
    <p:sldLayoutId id="2147483993" r:id="rId11"/>
    <p:sldLayoutId id="2147483994" r:id="rId12"/>
    <p:sldLayoutId id="2147483995" r:id="rId13"/>
    <p:sldLayoutId id="2147483996" r:id="rId14"/>
    <p:sldLayoutId id="2147483997" r:id="rId15"/>
    <p:sldLayoutId id="214748399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asef.ca/levels-and-divisions/" TargetMode="External"/><Relationship Id="rId2" Type="http://schemas.openxmlformats.org/officeDocument/2006/relationships/hyperlink" Target="https://www.basef.ca/calendar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basef.ca/eligibility-rules/" TargetMode="External"/><Relationship Id="rId5" Type="http://schemas.openxmlformats.org/officeDocument/2006/relationships/hyperlink" Target="https://www.basef.ca/project-resources/" TargetMode="External"/><Relationship Id="rId4" Type="http://schemas.openxmlformats.org/officeDocument/2006/relationships/hyperlink" Target="https://www.basef.ca/wp-content/uploads/Judging/2023-Judging-Form.pdf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9E45BA-8FF9-4DE5-9F04-839771CBB0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62305" y="1432188"/>
            <a:ext cx="8915399" cy="2262781"/>
          </a:xfrm>
        </p:spPr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6600" b="1" dirty="0">
                <a:latin typeface="Arial" panose="020B0604020202020204" pitchFamily="34" charset="0"/>
                <a:cs typeface="Arial" panose="020B0604020202020204" pitchFamily="34" charset="0"/>
              </a:rPr>
              <a:t>BASEF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D648EC-F716-403A-8AAB-E3B72A9A75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9430" y="4477039"/>
            <a:ext cx="8915399" cy="1126283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     MERIT JUDGES TRAINING PRESENTATION</a:t>
            </a:r>
          </a:p>
        </p:txBody>
      </p:sp>
    </p:spTree>
    <p:extLst>
      <p:ext uri="{BB962C8B-B14F-4D97-AF65-F5344CB8AC3E}">
        <p14:creationId xmlns:p14="http://schemas.microsoft.com/office/powerpoint/2010/main" val="27553488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AF581-A57C-4E9C-97B3-E3D191C84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>
            <a:normAutofit/>
          </a:bodyPr>
          <a:lstStyle/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CA" altLang="en-US" sz="5200" b="1" i="1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       </a:t>
            </a:r>
            <a:r>
              <a:rPr kumimoji="0" lang="en-CA" altLang="en-US" sz="2800" b="1" i="1" u="none" strike="noStrike" cap="none" normalizeH="0" baseline="0" dirty="0">
                <a:ln>
                  <a:noFill/>
                </a:ln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CRITERIA 2 – Abstract</a:t>
            </a:r>
            <a:endParaRPr kumimoji="0" lang="en-CA" altLang="en-US" sz="28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D7A7A18-ED99-4304-B652-B15C34E309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3576590"/>
              </p:ext>
            </p:extLst>
          </p:nvPr>
        </p:nvGraphicFramePr>
        <p:xfrm>
          <a:off x="2301240" y="2218321"/>
          <a:ext cx="9209049" cy="3159547"/>
        </p:xfrm>
        <a:graphic>
          <a:graphicData uri="http://schemas.openxmlformats.org/drawingml/2006/table">
            <a:tbl>
              <a:tblPr firstRow="1" firstCol="1" bandRow="1"/>
              <a:tblGrid>
                <a:gridCol w="6888480">
                  <a:extLst>
                    <a:ext uri="{9D8B030D-6E8A-4147-A177-3AD203B41FA5}">
                      <a16:colId xmlns:a16="http://schemas.microsoft.com/office/drawing/2014/main" val="598468958"/>
                    </a:ext>
                  </a:extLst>
                </a:gridCol>
                <a:gridCol w="2320569">
                  <a:extLst>
                    <a:ext uri="{9D8B030D-6E8A-4147-A177-3AD203B41FA5}">
                      <a16:colId xmlns:a16="http://schemas.microsoft.com/office/drawing/2014/main" val="799091650"/>
                    </a:ext>
                  </a:extLst>
                </a:gridCol>
              </a:tblGrid>
              <a:tr h="3159547">
                <a:tc>
                  <a:txBody>
                    <a:bodyPr/>
                    <a:lstStyle/>
                    <a:p>
                      <a:pPr marL="347472" marR="0" indent="-347472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000"/>
                        <a:buFont typeface="Symbol" panose="05050102010706020507" pitchFamily="18" charset="2"/>
                        <a:buChar char="·"/>
                        <a:tabLst>
                          <a:tab pos="457200" algn="l"/>
                        </a:tabLst>
                      </a:pPr>
                      <a:r>
                        <a:rPr lang="en-CA" sz="2400" b="0" i="0" u="none" strike="noStrike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Does the abstract contain all aspects of the project? </a:t>
                      </a:r>
                      <a:endParaRPr lang="en-CA" sz="2400" b="0" i="0" u="none" strike="noStrike" dirty="0"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7472" marR="0" indent="-347472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000"/>
                        <a:buFont typeface="Symbol" panose="05050102010706020507" pitchFamily="18" charset="2"/>
                        <a:buChar char="·"/>
                        <a:tabLst>
                          <a:tab pos="457200" algn="l"/>
                        </a:tabLst>
                      </a:pPr>
                      <a:r>
                        <a:rPr lang="en-CA" sz="2400" b="0" i="0" u="none" strike="noStrike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Is the information concise, complete, and accurate? </a:t>
                      </a:r>
                      <a:endParaRPr lang="en-CA" sz="2400" b="0" i="0" u="none" strike="noStrike" dirty="0"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7472" marR="0" indent="-347472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000"/>
                        <a:buFont typeface="Symbol" panose="05050102010706020507" pitchFamily="18" charset="2"/>
                        <a:buChar char="·"/>
                        <a:tabLst>
                          <a:tab pos="457200" algn="l"/>
                        </a:tabLst>
                      </a:pPr>
                      <a:r>
                        <a:rPr lang="en-CA" sz="2400" b="0" i="0" u="none" strike="noStrike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Is the abstract well written? (grammar, syntax and spelling) </a:t>
                      </a:r>
                      <a:endParaRPr lang="en-CA" sz="2400" b="0" i="0" u="none" strike="noStrike" dirty="0">
                        <a:effectLst/>
                        <a:latin typeface="+mn-lt"/>
                      </a:endParaRPr>
                    </a:p>
                    <a:p>
                      <a:pPr marL="45720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400" b="1" i="0" u="sng" strike="noStrike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Maximum 2 pages.</a:t>
                      </a:r>
                      <a:endParaRPr lang="en-CA" sz="2400" b="0" i="0" u="none" strike="noStrike" dirty="0">
                        <a:effectLst/>
                        <a:latin typeface="+mn-lt"/>
                      </a:endParaRPr>
                    </a:p>
                  </a:txBody>
                  <a:tcPr marL="194700" marR="194700" marT="270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3400" b="0" i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CA" sz="5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3400" b="0" i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CA" sz="5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400" b="1" i="1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RATING:   /5</a:t>
                      </a:r>
                      <a:endParaRPr lang="en-CA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700" marR="194700" marT="270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0879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3602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DB121-7489-43EF-B6D3-6C4A9DDEC7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8"/>
            <a:ext cx="10515600" cy="1133499"/>
          </a:xfrm>
        </p:spPr>
        <p:txBody>
          <a:bodyPr>
            <a:normAutofit/>
          </a:bodyPr>
          <a:lstStyle/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CA" altLang="en-US" sz="2800" b="1" i="1" u="none" strike="noStrike" cap="none" normalizeH="0" baseline="0" dirty="0">
                <a:ln>
                  <a:noFill/>
                </a:ln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CRITERIA 3 – Display </a:t>
            </a:r>
            <a:r>
              <a:rPr lang="en-CA" altLang="en-US" sz="2800" b="1" i="1" dirty="0"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kumimoji="0" lang="en-CA" altLang="en-US" sz="2800" b="1" i="1" u="none" strike="noStrike" cap="none" normalizeH="0" baseline="0" dirty="0">
                <a:ln>
                  <a:noFill/>
                </a:ln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Backboard)</a:t>
            </a:r>
            <a:endParaRPr kumimoji="0" lang="en-CA" altLang="en-US" sz="28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1AC2C76-B8F6-4B27-99F0-F69E1F7CDA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3923654"/>
              </p:ext>
            </p:extLst>
          </p:nvPr>
        </p:nvGraphicFramePr>
        <p:xfrm>
          <a:off x="2270760" y="1863082"/>
          <a:ext cx="9498980" cy="3709138"/>
        </p:xfrm>
        <a:graphic>
          <a:graphicData uri="http://schemas.openxmlformats.org/drawingml/2006/table">
            <a:tbl>
              <a:tblPr firstRow="1" firstCol="1" bandRow="1"/>
              <a:tblGrid>
                <a:gridCol w="7417986">
                  <a:extLst>
                    <a:ext uri="{9D8B030D-6E8A-4147-A177-3AD203B41FA5}">
                      <a16:colId xmlns:a16="http://schemas.microsoft.com/office/drawing/2014/main" val="1604744323"/>
                    </a:ext>
                  </a:extLst>
                </a:gridCol>
                <a:gridCol w="2080994">
                  <a:extLst>
                    <a:ext uri="{9D8B030D-6E8A-4147-A177-3AD203B41FA5}">
                      <a16:colId xmlns:a16="http://schemas.microsoft.com/office/drawing/2014/main" val="2359429040"/>
                    </a:ext>
                  </a:extLst>
                </a:gridCol>
              </a:tblGrid>
              <a:tr h="3471180">
                <a:tc>
                  <a:txBody>
                    <a:bodyPr/>
                    <a:lstStyle/>
                    <a:p>
                      <a:pPr marL="347472" marR="0" indent="-347472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000"/>
                        <a:buFont typeface="Symbol" panose="05050102010706020507" pitchFamily="18" charset="2"/>
                        <a:buChar char="·"/>
                        <a:tabLst>
                          <a:tab pos="457200" algn="l"/>
                        </a:tabLst>
                      </a:pPr>
                      <a:r>
                        <a:rPr lang="en-CA" sz="2200" b="0" i="0" u="none" strike="noStrike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Is the content clearly and logically presented? </a:t>
                      </a:r>
                      <a:endParaRPr lang="en-CA" sz="2200" b="0" i="0" u="none" strike="noStrike" dirty="0"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7472" marR="0" indent="-347472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000"/>
                        <a:buFont typeface="Symbol" panose="05050102010706020507" pitchFamily="18" charset="2"/>
                        <a:buChar char="·"/>
                        <a:tabLst>
                          <a:tab pos="457200" algn="l"/>
                        </a:tabLst>
                      </a:pPr>
                      <a:r>
                        <a:rPr lang="en-CA" sz="2200" b="0" i="0" u="none" strike="noStrike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Does it capture attention? </a:t>
                      </a:r>
                      <a:endParaRPr lang="en-CA" sz="4000" b="0" i="0" u="none" strike="noStrike" dirty="0"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7472" marR="0" indent="-347472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000"/>
                        <a:buFont typeface="Symbol" panose="05050102010706020507" pitchFamily="18" charset="2"/>
                        <a:buChar char="·"/>
                        <a:tabLst>
                          <a:tab pos="457200" algn="l"/>
                        </a:tabLst>
                      </a:pPr>
                      <a:r>
                        <a:rPr lang="en-CA" sz="2200" b="0" i="0" u="none" strike="noStrike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Does it have impact? </a:t>
                      </a:r>
                      <a:endParaRPr lang="en-CA" sz="4000" b="0" i="0" u="none" strike="noStrike" dirty="0"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7472" marR="0" indent="-347472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000"/>
                        <a:buFont typeface="Symbol" panose="05050102010706020507" pitchFamily="18" charset="2"/>
                        <a:buChar char="·"/>
                        <a:tabLst>
                          <a:tab pos="457200" algn="l"/>
                        </a:tabLst>
                      </a:pPr>
                      <a:r>
                        <a:rPr lang="en-CA" sz="2200" b="0" i="0" u="none" strike="noStrike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Is there good balance and use of contrasts? </a:t>
                      </a:r>
                      <a:endParaRPr lang="en-CA" sz="4000" b="0" i="0" u="none" strike="noStrike" dirty="0"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7472" marR="0" indent="-347472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000"/>
                        <a:buFont typeface="Symbol" panose="05050102010706020507" pitchFamily="18" charset="2"/>
                        <a:buChar char="·"/>
                        <a:tabLst>
                          <a:tab pos="457200" algn="l"/>
                        </a:tabLst>
                      </a:pPr>
                      <a:r>
                        <a:rPr lang="en-CA" sz="2200" b="0" i="0" u="none" strike="noStrike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Does it contain visuals as well as text?</a:t>
                      </a:r>
                      <a:endParaRPr lang="en-CA" sz="4000" b="0" i="0" u="none" strike="noStrike" dirty="0"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7472" marR="0" indent="-347472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000"/>
                        <a:buFont typeface="Symbol" panose="05050102010706020507" pitchFamily="18" charset="2"/>
                        <a:buChar char="·"/>
                        <a:tabLst>
                          <a:tab pos="457200" algn="l"/>
                        </a:tabLst>
                      </a:pPr>
                      <a:r>
                        <a:rPr lang="en-CA" sz="2200" b="0" i="0" u="none" strike="noStrike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Is workmanship neat and carefully done – no spelling or grammatical errors? </a:t>
                      </a:r>
                      <a:endParaRPr lang="en-CA" sz="4000" b="0" i="0" u="none" strike="noStrike" dirty="0"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7472" marR="0" indent="-347472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000"/>
                        <a:buFont typeface="Symbol" panose="05050102010706020507" pitchFamily="18" charset="2"/>
                        <a:buChar char="·"/>
                        <a:tabLst>
                          <a:tab pos="457200" algn="l"/>
                        </a:tabLst>
                      </a:pPr>
                      <a:r>
                        <a:rPr lang="en-CA" sz="2200" b="0" i="0" u="none" strike="noStrike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Are colours strong and suitable? </a:t>
                      </a:r>
                      <a:endParaRPr lang="en-CA" sz="4000" b="0" i="0" u="none" strike="noStrike" dirty="0"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7472" marR="0" indent="-347472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000"/>
                        <a:buFont typeface="Symbol" panose="05050102010706020507" pitchFamily="18" charset="2"/>
                        <a:buChar char="·"/>
                        <a:tabLst>
                          <a:tab pos="457200" algn="l"/>
                        </a:tabLst>
                      </a:pPr>
                      <a:r>
                        <a:rPr lang="en-CA" sz="2200" b="0" i="0" u="none" strike="noStrike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Does it summarize all the important facts?</a:t>
                      </a:r>
                      <a:endParaRPr lang="en-CA" sz="4000" b="0" i="0" u="none" strike="noStrike" dirty="0"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7472" marR="0" indent="-347472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000"/>
                        <a:buFont typeface="Symbol" panose="05050102010706020507" pitchFamily="18" charset="2"/>
                        <a:buChar char="·"/>
                        <a:tabLst>
                          <a:tab pos="457200" algn="l"/>
                        </a:tabLst>
                      </a:pPr>
                      <a:r>
                        <a:rPr lang="en-CA" sz="2200" b="0" i="0" u="none" strike="noStrike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Is the layout complete, logical and self-explanatory? </a:t>
                      </a:r>
                      <a:endParaRPr lang="en-CA" sz="4000" b="0" i="0" u="none" strike="noStrike" dirty="0">
                        <a:effectLst/>
                        <a:latin typeface="+mn-lt"/>
                      </a:endParaRPr>
                    </a:p>
                  </a:txBody>
                  <a:tcPr marL="151617" marR="151617" marT="2105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700" b="0" i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CA" sz="4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700" b="0" i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CA" sz="4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400" b="1" i="1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RATING:          /10</a:t>
                      </a:r>
                      <a:endParaRPr lang="en-CA" sz="4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1617" marR="151617" marT="2105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34325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32202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B4297-064D-4F4E-8F68-12818679E7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>
            <a:normAutofit/>
          </a:bodyPr>
          <a:lstStyle/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altLang="en-US" sz="5200" b="1" i="1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              </a:t>
            </a:r>
            <a:r>
              <a:rPr kumimoji="0" lang="en-CA" altLang="en-US" sz="2800" b="1" i="1" u="none" strike="noStrike" cap="none" normalizeH="0" baseline="0" dirty="0">
                <a:ln>
                  <a:noFill/>
                </a:ln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CRITERIA 4 – </a:t>
            </a:r>
            <a:r>
              <a:rPr lang="en-CA" altLang="en-US" sz="2800" b="1" i="1" dirty="0">
                <a:ea typeface="Times New Roman" panose="02020603050405020304" pitchFamily="18" charset="0"/>
                <a:cs typeface="Arial" panose="020B0604020202020204" pitchFamily="34" charset="0"/>
              </a:rPr>
              <a:t>Interview</a:t>
            </a:r>
            <a:endParaRPr kumimoji="0" lang="en-CA" altLang="en-US" sz="28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5B61191-43FC-4356-91CF-B8959316F4A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7161131"/>
              </p:ext>
            </p:extLst>
          </p:nvPr>
        </p:nvGraphicFramePr>
        <p:xfrm>
          <a:off x="1707995" y="1526417"/>
          <a:ext cx="10067693" cy="4047880"/>
        </p:xfrm>
        <a:graphic>
          <a:graphicData uri="http://schemas.openxmlformats.org/drawingml/2006/table">
            <a:tbl>
              <a:tblPr firstRow="1" firstCol="1" bandRow="1"/>
              <a:tblGrid>
                <a:gridCol w="8439615">
                  <a:extLst>
                    <a:ext uri="{9D8B030D-6E8A-4147-A177-3AD203B41FA5}">
                      <a16:colId xmlns:a16="http://schemas.microsoft.com/office/drawing/2014/main" val="1835553383"/>
                    </a:ext>
                  </a:extLst>
                </a:gridCol>
                <a:gridCol w="1628078">
                  <a:extLst>
                    <a:ext uri="{9D8B030D-6E8A-4147-A177-3AD203B41FA5}">
                      <a16:colId xmlns:a16="http://schemas.microsoft.com/office/drawing/2014/main" val="2590228217"/>
                    </a:ext>
                  </a:extLst>
                </a:gridCol>
              </a:tblGrid>
              <a:tr h="2484625">
                <a:tc>
                  <a:txBody>
                    <a:bodyPr/>
                    <a:lstStyle/>
                    <a:p>
                      <a:pPr marL="347472" marR="0" indent="-347472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000"/>
                        <a:buFont typeface="Symbol" panose="05050102010706020507" pitchFamily="18" charset="2"/>
                        <a:buChar char="·"/>
                      </a:pPr>
                      <a:r>
                        <a:rPr lang="en-CA" sz="2400" b="0" i="0" u="none" strike="noStrike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Is the project well explained/ summarized?</a:t>
                      </a:r>
                      <a:endParaRPr lang="en-CA" sz="2400" b="0" i="0" u="none" strike="noStrike" dirty="0"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7472" marR="0" indent="-347472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000"/>
                        <a:buFont typeface="Symbol" panose="05050102010706020507" pitchFamily="18" charset="2"/>
                        <a:buChar char="·"/>
                      </a:pPr>
                      <a:r>
                        <a:rPr lang="en-CA" sz="2400" b="0" i="0" u="none" strike="noStrike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Does the student(s) speak about things not included in the abstract and report?</a:t>
                      </a:r>
                    </a:p>
                    <a:p>
                      <a:pPr marL="347472" marR="0" indent="-347472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000"/>
                        <a:buFont typeface="Symbol" panose="05050102010706020507" pitchFamily="18" charset="2"/>
                        <a:buChar char="·"/>
                      </a:pPr>
                      <a:r>
                        <a:rPr lang="en-CA" sz="2400" b="0" i="0" u="none" strike="noStrike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Can they answer questions about the project clearly?</a:t>
                      </a:r>
                    </a:p>
                    <a:p>
                      <a:pPr marL="347472" marR="0" indent="-347472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000"/>
                        <a:buFont typeface="Symbol" panose="05050102010706020507" pitchFamily="18" charset="2"/>
                        <a:buChar char="·"/>
                      </a:pPr>
                      <a:r>
                        <a:rPr lang="en-CA" sz="2400" b="0" i="0" u="none" strike="noStrike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Is the hypothesis answered?</a:t>
                      </a:r>
                    </a:p>
                    <a:p>
                      <a:pPr marL="347472" marR="0" indent="-347472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000"/>
                        <a:buFont typeface="Symbol" panose="05050102010706020507" pitchFamily="18" charset="2"/>
                        <a:buChar char="·"/>
                      </a:pPr>
                      <a:r>
                        <a:rPr lang="en-CA" sz="2400" b="0" i="0" u="none" strike="noStrike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Is there recognition of the potential impact of the project? Limitations of the project?</a:t>
                      </a:r>
                    </a:p>
                    <a:p>
                      <a:pPr marL="347472" marR="0" indent="-347472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000"/>
                        <a:buFont typeface="Symbol" panose="05050102010706020507" pitchFamily="18" charset="2"/>
                        <a:buChar char="·"/>
                      </a:pPr>
                      <a:r>
                        <a:rPr lang="en-CA" sz="2400" b="0" i="0" u="none" strike="noStrike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 team projects, contributions and understanding evident by both members?</a:t>
                      </a:r>
                    </a:p>
                    <a:p>
                      <a:pPr marL="347472" marR="0" indent="-347472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000"/>
                        <a:buFont typeface="Symbol" panose="05050102010706020507" pitchFamily="18" charset="2"/>
                        <a:buChar char="·"/>
                      </a:pPr>
                      <a:endParaRPr lang="en-CA" sz="2400" b="0" i="0" u="none" strike="noStrike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6540" marR="176540" marT="245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3100" b="0" i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CA" sz="4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3100" b="0" i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CA" sz="4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000" b="1" i="1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RATING:  /20</a:t>
                      </a:r>
                      <a:endParaRPr lang="en-CA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6540" marR="176540" marT="245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3664165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12262418-5503-2148-82A8-DDE4A4022157}"/>
              </a:ext>
            </a:extLst>
          </p:cNvPr>
          <p:cNvSpPr txBox="1"/>
          <p:nvPr/>
        </p:nvSpPr>
        <p:spPr>
          <a:xfrm>
            <a:off x="1707995" y="5722797"/>
            <a:ext cx="100676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/>
              <a:t>Remember </a:t>
            </a:r>
            <a:r>
              <a:rPr lang="en-US" i="1" dirty="0"/>
              <a:t>– as a Merit Judge you represent professional authority. Therefore, it is imperative that you conduct yourself in an appropriate manner. Questions, suggestions and comments made should always provide encouragement for continued effort.</a:t>
            </a:r>
          </a:p>
        </p:txBody>
      </p:sp>
    </p:spTree>
    <p:extLst>
      <p:ext uri="{BB962C8B-B14F-4D97-AF65-F5344CB8AC3E}">
        <p14:creationId xmlns:p14="http://schemas.microsoft.com/office/powerpoint/2010/main" val="26033930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F59719-3EDE-42AF-8AFF-D55B6CD813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>
            <a:normAutofit/>
          </a:bodyPr>
          <a:lstStyle/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altLang="en-US" sz="4000" b="1" i="1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  </a:t>
            </a:r>
            <a:r>
              <a:rPr kumimoji="0" lang="en-CA" altLang="en-US" sz="3100" b="1" i="1" u="none" strike="noStrike" cap="none" normalizeH="0" baseline="0" dirty="0">
                <a:ln>
                  <a:noFill/>
                </a:ln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CRITERIA 5 – Journal / Project Diary/ Notebook</a:t>
            </a:r>
            <a:endParaRPr kumimoji="0" lang="en-CA" altLang="en-US" sz="3100" b="1" i="1" u="none" strike="noStrike" cap="none" normalizeH="0" baseline="0" dirty="0">
              <a:ln>
                <a:noFill/>
              </a:ln>
              <a:effectLst/>
              <a:ea typeface="Times New Roman" panose="02020603050405020304" pitchFamily="18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altLang="en-US" sz="40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E0214E0-0084-4933-A166-04508A4264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8570955"/>
              </p:ext>
            </p:extLst>
          </p:nvPr>
        </p:nvGraphicFramePr>
        <p:xfrm>
          <a:off x="2697480" y="2087212"/>
          <a:ext cx="9153293" cy="4785360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7329966">
                  <a:extLst>
                    <a:ext uri="{9D8B030D-6E8A-4147-A177-3AD203B41FA5}">
                      <a16:colId xmlns:a16="http://schemas.microsoft.com/office/drawing/2014/main" val="3299721692"/>
                    </a:ext>
                  </a:extLst>
                </a:gridCol>
                <a:gridCol w="1823327">
                  <a:extLst>
                    <a:ext uri="{9D8B030D-6E8A-4147-A177-3AD203B41FA5}">
                      <a16:colId xmlns:a16="http://schemas.microsoft.com/office/drawing/2014/main" val="3589671684"/>
                    </a:ext>
                  </a:extLst>
                </a:gridCol>
              </a:tblGrid>
              <a:tr h="3675765">
                <a:tc>
                  <a:txBody>
                    <a:bodyPr/>
                    <a:lstStyle/>
                    <a:p>
                      <a:pPr marL="0" marR="0"/>
                      <a:r>
                        <a:rPr lang="en-CA" sz="2600" b="0" u="sng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Does the journal/ diary or notebook show evidence of:</a:t>
                      </a:r>
                      <a:endParaRPr lang="en-US" sz="2600" b="0" u="sng" dirty="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342900" marR="0" lvl="0" indent="-342900">
                        <a:buFont typeface="Symbol" panose="05050102010706020507" pitchFamily="18" charset="2"/>
                        <a:buChar char=""/>
                      </a:pPr>
                      <a:r>
                        <a:rPr lang="en-CA" sz="2600" b="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Initial brainstorming on possible problems/questions to explore</a:t>
                      </a:r>
                      <a:endParaRPr lang="en-US" sz="2600" b="0" dirty="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342900" marR="0" lvl="0" indent="-342900">
                        <a:buFont typeface="Symbol" panose="05050102010706020507" pitchFamily="18" charset="2"/>
                        <a:buChar char=""/>
                      </a:pPr>
                      <a:r>
                        <a:rPr lang="en-CA" sz="2600" b="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Planning</a:t>
                      </a:r>
                      <a:endParaRPr lang="en-US" sz="2600" b="0" dirty="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342900" marR="0" lvl="0" indent="-342900">
                        <a:buFont typeface="Symbol" panose="05050102010706020507" pitchFamily="18" charset="2"/>
                        <a:buChar char=""/>
                      </a:pPr>
                      <a:r>
                        <a:rPr lang="en-CA" sz="2600" b="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How and when the work was done and data collected </a:t>
                      </a:r>
                      <a:endParaRPr lang="en-US" sz="2600" b="0" dirty="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342900" marR="0" lvl="0" indent="-342900">
                        <a:buFont typeface="Symbol" panose="05050102010706020507" pitchFamily="18" charset="2"/>
                        <a:buChar char=""/>
                      </a:pPr>
                      <a:r>
                        <a:rPr lang="en-CA" sz="2600" b="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Any obstacles and problems encountered</a:t>
                      </a:r>
                      <a:endParaRPr lang="en-US" sz="2600" b="0" dirty="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228600" marR="0"/>
                      <a:r>
                        <a:rPr lang="en-CA" sz="2600" b="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Optional – student(s) may include sample photos of experiments in progress</a:t>
                      </a:r>
                      <a:endParaRPr lang="en-US" sz="2600" b="0" dirty="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0" marR="0"/>
                      <a:r>
                        <a:rPr lang="en-CA" sz="28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8438" marR="158438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CA" sz="28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</a:endParaRPr>
                    </a:p>
                    <a:p>
                      <a:pPr marL="0" marR="0"/>
                      <a:r>
                        <a:rPr lang="en-CA" sz="28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</a:endParaRPr>
                    </a:p>
                    <a:p>
                      <a:pPr marL="0" marR="0"/>
                      <a:r>
                        <a:rPr lang="en-CA" sz="2500" dirty="0">
                          <a:effectLst/>
                        </a:rPr>
                        <a:t>RATING:          /20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8438" marR="158438" marT="0" marB="0"/>
                </a:tc>
                <a:extLst>
                  <a:ext uri="{0D108BD9-81ED-4DB2-BD59-A6C34878D82A}">
                    <a16:rowId xmlns:a16="http://schemas.microsoft.com/office/drawing/2014/main" val="42608886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73950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BAE81C0-83F1-3648-8B44-FBF0D80844CC}"/>
              </a:ext>
            </a:extLst>
          </p:cNvPr>
          <p:cNvSpPr txBox="1"/>
          <p:nvPr/>
        </p:nvSpPr>
        <p:spPr>
          <a:xfrm>
            <a:off x="2698596" y="1906859"/>
            <a:ext cx="8508380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cs typeface="Arial" panose="020B0604020202020204" pitchFamily="34" charset="0"/>
              </a:rPr>
              <a:t>No Scientific research is totally original.</a:t>
            </a:r>
          </a:p>
          <a:p>
            <a:endParaRPr lang="en-US" sz="2000" dirty="0">
              <a:cs typeface="Arial" panose="020B0604020202020204" pitchFamily="34" charset="0"/>
            </a:endParaRPr>
          </a:p>
          <a:p>
            <a:r>
              <a:rPr lang="en-US" sz="2000" dirty="0">
                <a:cs typeface="Arial" panose="020B0604020202020204" pitchFamily="34" charset="0"/>
              </a:rPr>
              <a:t>As a Merit Judge you are asked to give attention to the individual contribution by the student. </a:t>
            </a:r>
          </a:p>
          <a:p>
            <a:endParaRPr lang="en-US" sz="2000" dirty="0">
              <a:cs typeface="Arial" panose="020B0604020202020204" pitchFamily="34" charset="0"/>
            </a:endParaRPr>
          </a:p>
          <a:p>
            <a:r>
              <a:rPr lang="en-US" sz="2000" dirty="0">
                <a:cs typeface="Arial" panose="020B0604020202020204" pitchFamily="34" charset="0"/>
              </a:rPr>
              <a:t>They should be neither penalized nor rewarded for receiving help that is properly acknowledged.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50764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B1FF2E-6ECD-4C8B-B2CF-052FB5CBA7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Sharing your thoughts matters….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FCA627-54B4-4C66-9892-4AD533E804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b="1" dirty="0"/>
              <a:t>Overall Impressions</a:t>
            </a:r>
            <a:r>
              <a:rPr lang="en-US" dirty="0"/>
              <a:t>: Please add any comments or impressions that you have about the project which you found particularly compelling.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/>
              <a:t>Areas for Improvement</a:t>
            </a:r>
            <a:r>
              <a:rPr lang="en-US" dirty="0"/>
              <a:t>: Explain how the participants could have scored higher. Your comments may be used to provide feedback to the judging committee and to participants who ask for tips to improve a project. 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2E3A2F4-A57C-0240-804F-88564D1D9C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8682" y="4273008"/>
            <a:ext cx="4595541" cy="2584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20341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19FE26-8F0B-4689-AB82-9A2F9D96A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Judging assignment – Assigned projects &amp; Submitting marks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5130677-8757-9948-85E7-89C522E4341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88518" y="2367406"/>
            <a:ext cx="4183159" cy="2794350"/>
          </a:xfrm>
        </p:spPr>
      </p:pic>
    </p:spTree>
    <p:extLst>
      <p:ext uri="{BB962C8B-B14F-4D97-AF65-F5344CB8AC3E}">
        <p14:creationId xmlns:p14="http://schemas.microsoft.com/office/powerpoint/2010/main" val="26035195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33BEB-2C40-C54B-8117-25887B32E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Judging Hints….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249D6B-3048-F04C-BDA1-8F78C7023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33095" y="1486830"/>
            <a:ext cx="8915400" cy="3777622"/>
          </a:xfrm>
        </p:spPr>
        <p:txBody>
          <a:bodyPr/>
          <a:lstStyle/>
          <a:p>
            <a:r>
              <a:rPr lang="en-US" dirty="0"/>
              <a:t>From the Judge in Chief ….</a:t>
            </a:r>
          </a:p>
          <a:p>
            <a:r>
              <a:rPr lang="en-US" dirty="0"/>
              <a:t>From others…..</a:t>
            </a:r>
          </a:p>
          <a:p>
            <a:r>
              <a:rPr lang="en-US" dirty="0"/>
              <a:t>Criteria missing? … what to do….</a:t>
            </a:r>
          </a:p>
          <a:p>
            <a:pPr marL="0" indent="0">
              <a:buNone/>
            </a:pPr>
            <a:r>
              <a:rPr lang="en-US" i="1" u="sng" dirty="0"/>
              <a:t>Remember what you say to the students will be remembered and quoted!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E1630BA-F496-304E-BBF2-E17E39DC30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7813" y="3591943"/>
            <a:ext cx="4531112" cy="2547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0441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015B3F2-87BF-914C-9F61-AC720E7E3331}"/>
              </a:ext>
            </a:extLst>
          </p:cNvPr>
          <p:cNvSpPr txBox="1"/>
          <p:nvPr/>
        </p:nvSpPr>
        <p:spPr>
          <a:xfrm>
            <a:off x="2926080" y="1188720"/>
            <a:ext cx="57006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Confidentiality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of Information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C644AE4-C204-CD4B-A2F4-EFF7A0CD0E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1880" y="2727960"/>
            <a:ext cx="4907280" cy="2760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92871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A3556-D1AB-452E-85D0-B7495CC3A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/>
              <a:t>ZOOM Q &amp; A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E9ECB3-0511-40A1-AD18-C0B74CB6C8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Over to you… what questions, concerns or comments do you have?</a:t>
            </a:r>
          </a:p>
        </p:txBody>
      </p:sp>
    </p:spTree>
    <p:extLst>
      <p:ext uri="{BB962C8B-B14F-4D97-AF65-F5344CB8AC3E}">
        <p14:creationId xmlns:p14="http://schemas.microsoft.com/office/powerpoint/2010/main" val="61488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6AEFF-444A-1442-9374-53675ACFE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Welcome to the BASEF training session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1B2D87-5632-274F-84F2-CBD5B50356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Judging is one of the most important parts of any Science Fair. </a:t>
            </a:r>
          </a:p>
          <a:p>
            <a:pPr marL="0" indent="0">
              <a:buNone/>
            </a:pPr>
            <a:r>
              <a:rPr lang="en-US" sz="2400" dirty="0"/>
              <a:t>As a Merit judge, you are acting as a role model. You may well be the first professional they have met that does science/engineering for a living.</a:t>
            </a:r>
          </a:p>
          <a:p>
            <a:pPr marL="0" indent="0">
              <a:buNone/>
            </a:pPr>
            <a:r>
              <a:rPr lang="en-US" sz="2400" dirty="0"/>
              <a:t>I believe that the interactions you have with the students is far more important than the selection of award winners. </a:t>
            </a:r>
          </a:p>
          <a:p>
            <a:pPr marL="0" indent="0">
              <a:buNone/>
            </a:pPr>
            <a:r>
              <a:rPr lang="en-US" sz="2400" dirty="0"/>
              <a:t>After all, entering a regional science fair project is a process as well as an event.</a:t>
            </a:r>
          </a:p>
        </p:txBody>
      </p:sp>
    </p:spTree>
    <p:extLst>
      <p:ext uri="{BB962C8B-B14F-4D97-AF65-F5344CB8AC3E}">
        <p14:creationId xmlns:p14="http://schemas.microsoft.com/office/powerpoint/2010/main" val="5689701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C0C8B9-CEE1-6F45-9359-58F52D1588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9D85B4-3AC1-CA42-A7C7-0AC0572E54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2271132"/>
          </a:xfrm>
        </p:spPr>
        <p:txBody>
          <a:bodyPr/>
          <a:lstStyle/>
          <a:p>
            <a:r>
              <a:rPr lang="en-CA" dirty="0"/>
              <a:t>Students finalists overwhelmingly say that the most significant interactions that they have at the fair are with the judges. </a:t>
            </a:r>
          </a:p>
          <a:p>
            <a:r>
              <a:rPr lang="en-CA" dirty="0"/>
              <a:t>Likewise, judges find their discussions with these outstanding students to be positive and uplifting experiences. </a:t>
            </a:r>
          </a:p>
          <a:p>
            <a:r>
              <a:rPr lang="en-CA" dirty="0"/>
              <a:t>Ideally students grow academically and personally from their experience at BASEF.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5387882-6FC6-4B42-89B8-35D95E2798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9812" y="3975100"/>
            <a:ext cx="4114800" cy="288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1404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7694FDA-5627-DF4D-A62E-5C52D99AD8BE}"/>
              </a:ext>
            </a:extLst>
          </p:cNvPr>
          <p:cNvSpPr txBox="1"/>
          <p:nvPr/>
        </p:nvSpPr>
        <p:spPr>
          <a:xfrm>
            <a:off x="2520176" y="780586"/>
            <a:ext cx="7627433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/>
              <a:t>In Person Judging ….</a:t>
            </a:r>
          </a:p>
          <a:p>
            <a:endParaRPr lang="en-US" sz="2400" dirty="0"/>
          </a:p>
          <a:p>
            <a:r>
              <a:rPr lang="en-US" sz="2400" dirty="0"/>
              <a:t>We are planning to be back to in person judging after 3 years of remote judging.</a:t>
            </a:r>
          </a:p>
          <a:p>
            <a:endParaRPr lang="en-US" sz="2400" dirty="0"/>
          </a:p>
          <a:p>
            <a:r>
              <a:rPr lang="en-US" sz="2400" dirty="0"/>
              <a:t>I am really excited to see and talk to both you and the students once again.</a:t>
            </a:r>
          </a:p>
          <a:p>
            <a:endParaRPr lang="en-US" sz="2400" dirty="0"/>
          </a:p>
          <a:p>
            <a:r>
              <a:rPr lang="en-US" sz="2400" dirty="0"/>
              <a:t>For those of you that were part of the remote judging – a most sincere THANK YOU!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09A2A3E-A52E-1644-AADF-763B75E593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30270" y="4226621"/>
            <a:ext cx="3289300" cy="246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9668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DCB98F-A9E9-114D-8DCA-FC5572AA2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1248578"/>
            <a:ext cx="8911687" cy="1280890"/>
          </a:xfrm>
        </p:spPr>
        <p:txBody>
          <a:bodyPr>
            <a:normAutofit/>
          </a:bodyPr>
          <a:lstStyle/>
          <a:p>
            <a:r>
              <a:rPr lang="en-US" b="1" dirty="0">
                <a:cs typeface="Arial" panose="020B0604020202020204" pitchFamily="34" charset="0"/>
              </a:rPr>
              <a:t>Today we will be: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A9D70A-C458-0C4D-A56A-11BCDB15F8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24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400" dirty="0">
                <a:cs typeface="Arial" panose="020B0604020202020204" pitchFamily="34" charset="0"/>
              </a:rPr>
              <a:t>Reviewing the timelines for students and judges</a:t>
            </a:r>
          </a:p>
          <a:p>
            <a:pPr lvl="1"/>
            <a:r>
              <a:rPr lang="en-US" sz="2400" dirty="0">
                <a:cs typeface="Arial" panose="020B0604020202020204" pitchFamily="34" charset="0"/>
              </a:rPr>
              <a:t>Discussing the Judging score sheet – 5 criterion </a:t>
            </a:r>
          </a:p>
          <a:p>
            <a:pPr lvl="1"/>
            <a:r>
              <a:rPr lang="en-US" sz="2400" dirty="0">
                <a:cs typeface="Arial" panose="020B0604020202020204" pitchFamily="34" charset="0"/>
              </a:rPr>
              <a:t>Discussing the Judging assignments &amp; marks submission</a:t>
            </a:r>
          </a:p>
          <a:p>
            <a:pPr lvl="1"/>
            <a:r>
              <a:rPr lang="en-US" sz="2400" dirty="0">
                <a:cs typeface="Arial" panose="020B0604020202020204" pitchFamily="34" charset="0"/>
              </a:rPr>
              <a:t>Reviewing confidentiality</a:t>
            </a:r>
          </a:p>
          <a:p>
            <a:pPr lvl="1"/>
            <a:r>
              <a:rPr lang="en-US" sz="2400" dirty="0">
                <a:cs typeface="Arial" panose="020B0604020202020204" pitchFamily="34" charset="0"/>
              </a:rPr>
              <a:t>Sharing hints on in person judging</a:t>
            </a:r>
          </a:p>
          <a:p>
            <a:pPr lvl="1"/>
            <a:r>
              <a:rPr lang="en-US" sz="2400" dirty="0">
                <a:cs typeface="Arial" panose="020B0604020202020204" pitchFamily="34" charset="0"/>
              </a:rPr>
              <a:t>Taking questions from you</a:t>
            </a:r>
          </a:p>
        </p:txBody>
      </p:sp>
    </p:spTree>
    <p:extLst>
      <p:ext uri="{BB962C8B-B14F-4D97-AF65-F5344CB8AC3E}">
        <p14:creationId xmlns:p14="http://schemas.microsoft.com/office/powerpoint/2010/main" val="1293905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46E9C1-704E-4F82-AD3D-2DD00ED4B8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38400" y="1173480"/>
            <a:ext cx="9066212" cy="51381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sz="4000" b="1" dirty="0">
                <a:latin typeface="+mj-lt"/>
                <a:cs typeface="Arial" panose="020B0604020202020204" pitchFamily="34" charset="0"/>
              </a:rPr>
              <a:t>IMPORTANT JUDGING DATES:</a:t>
            </a: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sz="2400" dirty="0">
                <a:cs typeface="Arial" panose="020B0604020202020204" pitchFamily="34" charset="0"/>
              </a:rPr>
              <a:t>Student registration closes March 5, 2023</a:t>
            </a:r>
          </a:p>
          <a:p>
            <a:r>
              <a:rPr lang="en-CA" sz="2400" dirty="0">
                <a:cs typeface="Arial" panose="020B0604020202020204" pitchFamily="34" charset="0"/>
              </a:rPr>
              <a:t>Students’ last day for project submission is March 7, 2023</a:t>
            </a:r>
          </a:p>
          <a:p>
            <a:r>
              <a:rPr lang="en-CA" sz="2400" dirty="0">
                <a:cs typeface="Arial" panose="020B0604020202020204" pitchFamily="34" charset="0"/>
              </a:rPr>
              <a:t>Merit Judges receive their assignments March 17, 2023</a:t>
            </a:r>
          </a:p>
          <a:p>
            <a:r>
              <a:rPr lang="en-CA" sz="2400" dirty="0">
                <a:cs typeface="Arial" panose="020B0604020202020204" pitchFamily="34" charset="0"/>
              </a:rPr>
              <a:t>Merit Judging at Mohawk College, Fennell Campus Hamilton, Friday March 24, 2023</a:t>
            </a:r>
          </a:p>
          <a:p>
            <a:r>
              <a:rPr lang="en-CA" sz="2400" dirty="0">
                <a:cs typeface="Arial" panose="020B0604020202020204" pitchFamily="34" charset="0"/>
              </a:rPr>
              <a:t>Open house, Saturday March 25, 2023, 9am- 12pm</a:t>
            </a:r>
          </a:p>
          <a:p>
            <a:r>
              <a:rPr lang="en-CA" sz="2400" dirty="0">
                <a:cs typeface="Arial" panose="020B0604020202020204" pitchFamily="34" charset="0"/>
              </a:rPr>
              <a:t>Awards night at Mohawk </a:t>
            </a:r>
            <a:r>
              <a:rPr lang="en-CA" sz="2400" dirty="0" err="1">
                <a:cs typeface="Arial" panose="020B0604020202020204" pitchFamily="34" charset="0"/>
              </a:rPr>
              <a:t>CollegeTuesday</a:t>
            </a:r>
            <a:r>
              <a:rPr lang="en-CA" sz="2400" dirty="0">
                <a:cs typeface="Arial" panose="020B0604020202020204" pitchFamily="34" charset="0"/>
              </a:rPr>
              <a:t> March 28, 7 – 9 pm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349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23CF9-7C49-1D45-878A-B355876FB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Judges Resources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3DD287-A061-5244-A887-4E2A8E24A7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44246" y="1905000"/>
            <a:ext cx="8915400" cy="377762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Event schedule – includes judging times </a:t>
            </a:r>
            <a:r>
              <a:rPr lang="en-US" dirty="0">
                <a:hlinkClick r:id="rId2"/>
              </a:rPr>
              <a:t>https://www.basef.ca/calendar/</a:t>
            </a:r>
            <a:endParaRPr lang="en-US" dirty="0"/>
          </a:p>
          <a:p>
            <a:r>
              <a:rPr lang="en-US" dirty="0"/>
              <a:t>Description of student project levels and divisions </a:t>
            </a:r>
            <a:r>
              <a:rPr lang="en-US" dirty="0">
                <a:hlinkClick r:id="rId3"/>
              </a:rPr>
              <a:t>https://www.basef.ca/levels-and-divisions/</a:t>
            </a:r>
            <a:endParaRPr lang="en-US" dirty="0"/>
          </a:p>
          <a:p>
            <a:r>
              <a:rPr lang="en-US" dirty="0"/>
              <a:t>Judging form </a:t>
            </a:r>
            <a:r>
              <a:rPr lang="en-US" dirty="0">
                <a:hlinkClick r:id="rId4"/>
              </a:rPr>
              <a:t>https://www.basef.ca/wp-content/uploads/Judging/2023-Judging-Form.pdf</a:t>
            </a:r>
            <a:endParaRPr lang="en-US" dirty="0"/>
          </a:p>
          <a:p>
            <a:r>
              <a:rPr lang="en-US" dirty="0"/>
              <a:t>Under the “Getting Started” header you will find all the resources available to students organized by their level</a:t>
            </a:r>
          </a:p>
          <a:p>
            <a:r>
              <a:rPr lang="en-US" dirty="0"/>
              <a:t>Project resources list. - gives support to all students and their parents and teachers </a:t>
            </a:r>
            <a:r>
              <a:rPr lang="en-US" dirty="0">
                <a:hlinkClick r:id="rId5"/>
              </a:rPr>
              <a:t>https://www.basef.ca/project-resources/</a:t>
            </a:r>
            <a:endParaRPr lang="en-US" dirty="0"/>
          </a:p>
          <a:p>
            <a:r>
              <a:rPr lang="en-US" dirty="0"/>
              <a:t>Eligibility rules are listed at </a:t>
            </a:r>
            <a:r>
              <a:rPr lang="en-US" dirty="0">
                <a:hlinkClick r:id="rId6"/>
              </a:rPr>
              <a:t>https://www.basef.ca/eligibility-rules/</a:t>
            </a:r>
            <a:endParaRPr lang="en-US" dirty="0"/>
          </a:p>
          <a:p>
            <a:pPr marL="0" indent="0">
              <a:buNone/>
            </a:pPr>
            <a:r>
              <a:rPr lang="en-US" i="1" dirty="0"/>
              <a:t>              FYI – the 2023 Fair limit is 14 projects per school per level.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121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61B1F1-5A39-4F49-98A1-69B9762B3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>
            <a:normAutofit/>
          </a:bodyPr>
          <a:lstStyle/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altLang="en-US" sz="5200" b="1" i="0" u="sng" strike="noStrike" cap="none" normalizeH="0" baseline="0" dirty="0">
                <a:ln>
                  <a:noFill/>
                </a:ln>
                <a:effectLst/>
                <a:ea typeface="Calibri" panose="020F0502020204030204" pitchFamily="34" charset="0"/>
                <a:cs typeface="Arial" panose="020B0604020202020204" pitchFamily="34" charset="0"/>
              </a:rPr>
              <a:t>		Evaluation Criteria Score</a:t>
            </a:r>
            <a:endParaRPr kumimoji="0" lang="en-US" altLang="en-US" sz="5200" b="0" i="0" u="none" strike="noStrike" cap="none" normalizeH="0" baseline="0" dirty="0">
              <a:ln>
                <a:noFill/>
              </a:ln>
              <a:effectLst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52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3A7EBD5-264C-468E-9850-AA3E75CC4CF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8466671"/>
              </p:ext>
            </p:extLst>
          </p:nvPr>
        </p:nvGraphicFramePr>
        <p:xfrm>
          <a:off x="1807613" y="1690688"/>
          <a:ext cx="9663111" cy="3956279"/>
        </p:xfrm>
        <a:graphic>
          <a:graphicData uri="http://schemas.openxmlformats.org/drawingml/2006/table">
            <a:tbl>
              <a:tblPr firstRow="1" firstCol="1" bandRow="1"/>
              <a:tblGrid>
                <a:gridCol w="8302466">
                  <a:extLst>
                    <a:ext uri="{9D8B030D-6E8A-4147-A177-3AD203B41FA5}">
                      <a16:colId xmlns:a16="http://schemas.microsoft.com/office/drawing/2014/main" val="2185195788"/>
                    </a:ext>
                  </a:extLst>
                </a:gridCol>
                <a:gridCol w="1360645">
                  <a:extLst>
                    <a:ext uri="{9D8B030D-6E8A-4147-A177-3AD203B41FA5}">
                      <a16:colId xmlns:a16="http://schemas.microsoft.com/office/drawing/2014/main" val="3760488822"/>
                    </a:ext>
                  </a:extLst>
                </a:gridCol>
              </a:tblGrid>
              <a:tr h="392333"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300" b="0" i="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Criterion 1 – Scientific thought </a:t>
                      </a:r>
                      <a:endParaRPr lang="en-CA" sz="3500" b="0" i="0" u="none" strike="noStrike" dirty="0">
                        <a:effectLst/>
                        <a:latin typeface="+mn-lt"/>
                      </a:endParaRPr>
                    </a:p>
                  </a:txBody>
                  <a:tcPr marL="133046" marR="133046" marT="1847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3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/   45</a:t>
                      </a:r>
                      <a:endParaRPr lang="en-CA" sz="3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3046" marR="133046" marT="1847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5025448"/>
                  </a:ext>
                </a:extLst>
              </a:tr>
              <a:tr h="392333"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300" b="0" i="0" u="none" strike="noStrike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Criterion 2 – Abstract</a:t>
                      </a:r>
                      <a:endParaRPr lang="en-CA" sz="3500" b="0" i="0" u="none" strike="noStrike">
                        <a:effectLst/>
                        <a:latin typeface="+mn-lt"/>
                      </a:endParaRPr>
                    </a:p>
                  </a:txBody>
                  <a:tcPr marL="133046" marR="133046" marT="1847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3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/   5</a:t>
                      </a:r>
                      <a:endParaRPr lang="en-CA" sz="3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3046" marR="133046" marT="1847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3954561"/>
                  </a:ext>
                </a:extLst>
              </a:tr>
              <a:tr h="662466"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300" b="0" i="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Criterion 3 – Display</a:t>
                      </a:r>
                      <a:endParaRPr lang="en-CA" sz="3500" b="0" i="0" u="none" strike="noStrike" dirty="0">
                        <a:effectLst/>
                        <a:latin typeface="+mn-lt"/>
                      </a:endParaRPr>
                    </a:p>
                  </a:txBody>
                  <a:tcPr marL="133046" marR="133046" marT="1847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300" b="0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/   10</a:t>
                      </a:r>
                      <a:endParaRPr lang="en-CA" sz="3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3046" marR="133046" marT="1847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7719110"/>
                  </a:ext>
                </a:extLst>
              </a:tr>
              <a:tr h="392333"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300" b="0" i="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Criterion 4 – Interview</a:t>
                      </a:r>
                      <a:endParaRPr lang="en-CA" sz="3500" b="0" i="0" u="none" strike="noStrike" dirty="0">
                        <a:effectLst/>
                        <a:latin typeface="+mn-lt"/>
                      </a:endParaRPr>
                    </a:p>
                  </a:txBody>
                  <a:tcPr marL="133046" marR="133046" marT="1847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300" b="0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/   20</a:t>
                      </a:r>
                      <a:endParaRPr lang="en-CA" sz="3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3046" marR="133046" marT="1847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0456465"/>
                  </a:ext>
                </a:extLst>
              </a:tr>
              <a:tr h="392333"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300" b="0" i="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Criterion 5 – Journal/Diary/Notebook</a:t>
                      </a:r>
                      <a:endParaRPr lang="en-CA" sz="3500" b="0" i="0" u="none" strike="noStrike" dirty="0">
                        <a:effectLst/>
                        <a:latin typeface="+mn-lt"/>
                      </a:endParaRPr>
                    </a:p>
                  </a:txBody>
                  <a:tcPr marL="133046" marR="133046" marT="1847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3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/   20</a:t>
                      </a:r>
                      <a:endParaRPr lang="en-CA" sz="3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3046" marR="133046" marT="1847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4271268"/>
                  </a:ext>
                </a:extLst>
              </a:tr>
              <a:tr h="1332148"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300" b="0" i="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Score                                                                                       TOTAL </a:t>
                      </a:r>
                      <a:br>
                        <a:rPr lang="en-CA" sz="2300" b="0" i="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endParaRPr lang="en-CA" sz="3500" b="0" i="0" u="none" strike="noStrike" dirty="0">
                        <a:effectLst/>
                        <a:latin typeface="+mn-lt"/>
                      </a:endParaRPr>
                    </a:p>
                  </a:txBody>
                  <a:tcPr marL="133046" marR="133046" marT="1847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3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/ 100</a:t>
                      </a:r>
                      <a:endParaRPr lang="en-CA" sz="3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3046" marR="133046" marT="1847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7543244"/>
                  </a:ext>
                </a:extLst>
              </a:tr>
              <a:tr h="392333"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3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CA" sz="3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3046" marR="133046" marT="1847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3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CA" sz="3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3046" marR="133046" marT="1847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32091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88917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31F69A-9E6C-0747-91E5-6DCF615B89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4960" y="624110"/>
            <a:ext cx="9919651" cy="1280890"/>
          </a:xfrm>
        </p:spPr>
        <p:txBody>
          <a:bodyPr>
            <a:normAutofit/>
          </a:bodyPr>
          <a:lstStyle/>
          <a:p>
            <a:r>
              <a:rPr lang="en-CA" sz="2400" b="1" i="1" dirty="0">
                <a:cs typeface="Arial" panose="020B0604020202020204" pitchFamily="34" charset="0"/>
              </a:rPr>
              <a:t>CRITERIA 1 – Scientific Thought</a:t>
            </a:r>
            <a:br>
              <a:rPr lang="en-CA" sz="1800" dirty="0">
                <a:cs typeface="Arial" panose="020B0604020202020204" pitchFamily="34" charset="0"/>
              </a:rPr>
            </a:br>
            <a:r>
              <a:rPr lang="en-CA" sz="1800" b="1" u="sng" dirty="0">
                <a:cs typeface="Arial" panose="020B0604020202020204" pitchFamily="34" charset="0"/>
              </a:rPr>
              <a:t>Use the rubric provided to determine the score of the project by matching the description with the project. </a:t>
            </a:r>
            <a:b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096760EF-6DFB-7D48-822A-F6EC8D3334E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3909862"/>
              </p:ext>
            </p:extLst>
          </p:nvPr>
        </p:nvGraphicFramePr>
        <p:xfrm>
          <a:off x="3729123" y="1726580"/>
          <a:ext cx="8113472" cy="51796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9" name="Document" r:id="rId3" imgW="6858000" imgH="4597400" progId="Word.Document.12">
                  <p:embed/>
                </p:oleObj>
              </mc:Choice>
              <mc:Fallback>
                <p:oleObj name="Document" r:id="rId3" imgW="6858000" imgH="45974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729123" y="1726580"/>
                        <a:ext cx="8113472" cy="517962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482660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4A21EE09-D70B-9443-BEEC-E87AFA1CD27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4354379"/>
              </p:ext>
            </p:extLst>
          </p:nvPr>
        </p:nvGraphicFramePr>
        <p:xfrm>
          <a:off x="3337560" y="181624"/>
          <a:ext cx="5897879" cy="69435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0" name="Document" r:id="rId3" imgW="5943600" imgH="6997700" progId="Word.Document.12">
                  <p:embed/>
                </p:oleObj>
              </mc:Choice>
              <mc:Fallback>
                <p:oleObj name="Document" r:id="rId3" imgW="5943600" imgH="69977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37560" y="181624"/>
                        <a:ext cx="5897879" cy="694358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07091248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{8EFC986F-2CE6-334E-B241-447DDE89D364}tf10001069</Template>
  <TotalTime>2982</TotalTime>
  <Words>1006</Words>
  <Application>Microsoft Macintosh PowerPoint</Application>
  <PresentationFormat>Widescreen</PresentationFormat>
  <Paragraphs>119</Paragraphs>
  <Slides>20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</vt:lpstr>
      <vt:lpstr>Calibri</vt:lpstr>
      <vt:lpstr>Century Gothic</vt:lpstr>
      <vt:lpstr>Symbol</vt:lpstr>
      <vt:lpstr>Times New Roman</vt:lpstr>
      <vt:lpstr>Wingdings 3</vt:lpstr>
      <vt:lpstr>Wisp</vt:lpstr>
      <vt:lpstr>Document</vt:lpstr>
      <vt:lpstr>   BASEF </vt:lpstr>
      <vt:lpstr>Welcome to the BASEF training session</vt:lpstr>
      <vt:lpstr>PowerPoint Presentation</vt:lpstr>
      <vt:lpstr>Today we will be:</vt:lpstr>
      <vt:lpstr>PowerPoint Presentation</vt:lpstr>
      <vt:lpstr>Judges Resources </vt:lpstr>
      <vt:lpstr>  Evaluation Criteria Score </vt:lpstr>
      <vt:lpstr>CRITERIA 1 – Scientific Thought Use the rubric provided to determine the score of the project by matching the description with the project.  </vt:lpstr>
      <vt:lpstr>PowerPoint Presentation</vt:lpstr>
      <vt:lpstr>              CRITERIA 2 – Abstract</vt:lpstr>
      <vt:lpstr>CRITERIA 3 – Display (Backboard)</vt:lpstr>
      <vt:lpstr>                     CRITERIA 4 – Interview</vt:lpstr>
      <vt:lpstr>         CRITERIA 5 – Journal / Project Diary/ Notebook </vt:lpstr>
      <vt:lpstr>PowerPoint Presentation</vt:lpstr>
      <vt:lpstr>Sharing your thoughts matters….</vt:lpstr>
      <vt:lpstr>Judging assignment – Assigned projects &amp; Submitting marks</vt:lpstr>
      <vt:lpstr>Judging Hints….</vt:lpstr>
      <vt:lpstr>PowerPoint Presentation</vt:lpstr>
      <vt:lpstr>ZOOM Q &amp; A  </vt:lpstr>
      <vt:lpstr>Thank you!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George Geczy</dc:creator>
  <cp:lastModifiedBy>Microsoft Office User</cp:lastModifiedBy>
  <cp:revision>69</cp:revision>
  <dcterms:created xsi:type="dcterms:W3CDTF">2021-01-25T20:38:32Z</dcterms:created>
  <dcterms:modified xsi:type="dcterms:W3CDTF">2023-02-25T16:31:15Z</dcterms:modified>
</cp:coreProperties>
</file>